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sldIdLst>
    <p:sldId id="256" r:id="rId2"/>
    <p:sldId id="294" r:id="rId3"/>
    <p:sldId id="343" r:id="rId4"/>
    <p:sldId id="345" r:id="rId5"/>
    <p:sldId id="309" r:id="rId6"/>
    <p:sldId id="346" r:id="rId7"/>
    <p:sldId id="348" r:id="rId8"/>
    <p:sldId id="329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44" r:id="rId34"/>
    <p:sldId id="373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82" r:id="rId44"/>
    <p:sldId id="383" r:id="rId45"/>
    <p:sldId id="384" r:id="rId46"/>
    <p:sldId id="385" r:id="rId47"/>
    <p:sldId id="38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FF"/>
    <a:srgbClr val="FF9966"/>
    <a:srgbClr val="FF6600"/>
    <a:srgbClr val="BC8FDD"/>
    <a:srgbClr val="66FF66"/>
    <a:srgbClr val="FF6699"/>
    <a:srgbClr val="FF0066"/>
    <a:srgbClr val="24E2F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43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831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72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375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6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2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07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9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1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85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339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2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03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06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7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730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15155" y="437883"/>
            <a:ext cx="11191741" cy="223216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99"/>
                </a:solidFill>
              </a:rPr>
              <a:t>Техники управления учебной деятельностью учащихся как средство реализации ФГОС: </a:t>
            </a:r>
            <a:r>
              <a:rPr lang="ru-RU" sz="4000" dirty="0" smtClean="0">
                <a:solidFill>
                  <a:srgbClr val="000099"/>
                </a:solidFill>
              </a:rPr>
              <a:t/>
            </a:r>
            <a:br>
              <a:rPr lang="ru-RU" sz="4000" dirty="0" smtClean="0">
                <a:solidFill>
                  <a:srgbClr val="000099"/>
                </a:solidFill>
              </a:rPr>
            </a:br>
            <a:r>
              <a:rPr lang="ru-RU" sz="4000" dirty="0" smtClean="0">
                <a:solidFill>
                  <a:srgbClr val="000099"/>
                </a:solidFill>
              </a:rPr>
              <a:t>техника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pic>
        <p:nvPicPr>
          <p:cNvPr id="7" name="Picture 3" descr="D:\Математика 2 класс\1. Десяток. Счёт с десятками до ста\урок учитель класс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5"/>
          <a:stretch/>
        </p:blipFill>
        <p:spPr bwMode="auto">
          <a:xfrm>
            <a:off x="3219719" y="2701913"/>
            <a:ext cx="5469352" cy="36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875" y="2845984"/>
            <a:ext cx="1927646" cy="180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90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69065" y="2709717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33048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87875" y="41031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0085" y="4991418"/>
            <a:ext cx="621434" cy="665424"/>
            <a:chOff x="5449207" y="1898388"/>
            <a:chExt cx="663284" cy="794838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41329" y="2070099"/>
              <a:ext cx="631005" cy="615249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83180" y="1898388"/>
              <a:ext cx="5293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344466" y="3298418"/>
            <a:ext cx="68631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Требуют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развернутого ответа в свободной форме.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4500" y="4110391"/>
            <a:ext cx="662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Позволяют выяснить, как мыслит ребёнок.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344466" y="4921072"/>
            <a:ext cx="6510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Обучающийся </a:t>
            </a:r>
            <a:r>
              <a:rPr lang="ru-RU" sz="2400" dirty="0"/>
              <a:t>находится в активном </a:t>
            </a:r>
            <a:r>
              <a:rPr lang="ru-RU" sz="2400" dirty="0" smtClean="0"/>
              <a:t>состоянии: должен обдумывать </a:t>
            </a:r>
            <a:r>
              <a:rPr lang="ru-RU" sz="2400" dirty="0"/>
              <a:t>высказывания, аргументированно </a:t>
            </a:r>
            <a:r>
              <a:rPr lang="ru-RU" sz="2400" dirty="0" smtClean="0"/>
              <a:t>обосновывать позицию.</a:t>
            </a:r>
            <a:endParaRPr lang="ru-RU" sz="2400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5300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Открытые 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69065" y="2709717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33048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87875" y="41031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0085" y="4991418"/>
            <a:ext cx="621434" cy="665424"/>
            <a:chOff x="5449207" y="1898388"/>
            <a:chExt cx="663284" cy="794838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41329" y="2070099"/>
              <a:ext cx="631005" cy="615249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83180" y="1898388"/>
              <a:ext cx="5293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344466" y="3311118"/>
            <a:ext cx="68631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Разновидность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открытых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вопросов.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4500" y="4110391"/>
            <a:ext cx="6620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Присутствуют элементы  </a:t>
            </a:r>
            <a:r>
              <a:rPr lang="ru-RU" sz="2400" dirty="0"/>
              <a:t>условности</a:t>
            </a:r>
            <a:r>
              <a:rPr lang="ru-RU" sz="2400" dirty="0" smtClean="0"/>
              <a:t>, прогноза или предположения.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344466" y="5161876"/>
            <a:ext cx="6510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Вопросы с частицей БЫ: </a:t>
            </a:r>
            <a:r>
              <a:rPr lang="ru-RU" sz="2400" dirty="0"/>
              <a:t>что изменилось </a:t>
            </a:r>
            <a:r>
              <a:rPr lang="ru-RU" sz="2400" dirty="0" smtClean="0"/>
              <a:t>БЫ…, </a:t>
            </a:r>
            <a:r>
              <a:rPr lang="ru-RU" sz="2400" dirty="0"/>
              <a:t>если </a:t>
            </a:r>
            <a:r>
              <a:rPr lang="ru-RU" sz="2400" dirty="0" smtClean="0"/>
              <a:t>БЫ…</a:t>
            </a:r>
            <a:endParaRPr lang="ru-RU" sz="2400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5300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Творческие 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81764" y="2724282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37493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87875" y="45095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0085" y="5372418"/>
            <a:ext cx="621434" cy="678124"/>
            <a:chOff x="5449207" y="1883218"/>
            <a:chExt cx="663284" cy="810008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41329" y="2070099"/>
              <a:ext cx="631005" cy="615249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83180" y="1883218"/>
              <a:ext cx="5293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269338" y="3819526"/>
            <a:ext cx="68631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Закрытые и открытые вопросы.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44465" y="4393350"/>
            <a:ext cx="7015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Необходимо </a:t>
            </a:r>
            <a:r>
              <a:rPr lang="ru-RU" sz="2400" dirty="0"/>
              <a:t>выбрать правильный ответ из </a:t>
            </a:r>
            <a:r>
              <a:rPr lang="ru-RU" sz="2400" dirty="0" smtClean="0"/>
              <a:t>нескольких предлагаемых</a:t>
            </a:r>
            <a:r>
              <a:rPr lang="ru-RU" sz="2400" dirty="0"/>
              <a:t>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357165" y="5428576"/>
            <a:ext cx="701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Используются </a:t>
            </a:r>
            <a:r>
              <a:rPr lang="ru-RU" sz="2400" dirty="0"/>
              <a:t>в </a:t>
            </a:r>
            <a:r>
              <a:rPr lang="ru-RU" sz="2400" dirty="0" smtClean="0"/>
              <a:t>тестовых и </a:t>
            </a:r>
            <a:r>
              <a:rPr lang="ru-RU" sz="2400" dirty="0"/>
              <a:t>олимпиадных </a:t>
            </a:r>
            <a:r>
              <a:rPr lang="ru-RU" sz="2400" dirty="0" smtClean="0"/>
              <a:t>заданиях.</a:t>
            </a:r>
            <a:endParaRPr lang="ru-RU" sz="2400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8602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Вопросы </a:t>
            </a: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3294342" y="3062374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с альтернативой ответа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67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81764" y="2724282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38382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785817" y="4433342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69338" y="3870326"/>
            <a:ext cx="68631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П</a:t>
            </a:r>
            <a:r>
              <a:rPr lang="ru-RU" sz="2400" dirty="0" smtClean="0"/>
              <a:t>одводят ученика к </a:t>
            </a:r>
            <a:r>
              <a:rPr lang="ru-RU" sz="2400" dirty="0"/>
              <a:t>ожидаемому ответу.</a:t>
            </a:r>
            <a:endParaRPr lang="ru-RU" sz="2400" b="1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6951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Наводящие вопросы </a:t>
            </a:r>
          </a:p>
        </p:txBody>
      </p:sp>
    </p:spTree>
    <p:extLst>
      <p:ext uri="{BB962C8B-B14F-4D97-AF65-F5344CB8AC3E}">
        <p14:creationId xmlns:p14="http://schemas.microsoft.com/office/powerpoint/2010/main" val="19652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81764" y="2724282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40541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87875" y="48143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269338" y="4086226"/>
            <a:ext cx="68631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заранее планируются учителем.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44465" y="4914050"/>
            <a:ext cx="701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Второстепенные дополняют основные.</a:t>
            </a:r>
            <a:endParaRPr lang="ru-RU" sz="2400" b="1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8602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Основные и второстепенные </a:t>
            </a:r>
          </a:p>
          <a:p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3294342" y="3062374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69065" y="2709717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33048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87875" y="41031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0085" y="4991418"/>
            <a:ext cx="621434" cy="665424"/>
            <a:chOff x="5449207" y="1898388"/>
            <a:chExt cx="663284" cy="794838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41329" y="2070099"/>
              <a:ext cx="631005" cy="615249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83180" y="1898388"/>
              <a:ext cx="5293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329659" y="3291318"/>
            <a:ext cx="68631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Затрагивают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более широкий контекст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изучаемой темы.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4500" y="4113635"/>
            <a:ext cx="6620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Касаются </a:t>
            </a:r>
            <a:r>
              <a:rPr lang="ru-RU" sz="2400" dirty="0"/>
              <a:t>предвидения или практического применения </a:t>
            </a:r>
            <a:r>
              <a:rPr lang="ru-RU" sz="2400" dirty="0" smtClean="0"/>
              <a:t>знаний.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344466" y="5161876"/>
            <a:ext cx="6510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Активизируют </a:t>
            </a:r>
            <a:r>
              <a:rPr lang="ru-RU" sz="2400" dirty="0"/>
              <a:t>познавательную </a:t>
            </a:r>
            <a:r>
              <a:rPr lang="ru-RU" sz="2400" dirty="0" smtClean="0"/>
              <a:t>деятельность.</a:t>
            </a:r>
            <a:endParaRPr lang="ru-RU" sz="2400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5300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Ключевые 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69065" y="2709717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4" name="Группа 23"/>
          <p:cNvGrpSpPr/>
          <p:nvPr/>
        </p:nvGrpSpPr>
        <p:grpSpPr>
          <a:xfrm>
            <a:off x="3487875" y="35316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0085" y="4559618"/>
            <a:ext cx="621434" cy="665424"/>
            <a:chOff x="5449207" y="1898388"/>
            <a:chExt cx="663284" cy="794838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41329" y="2070099"/>
              <a:ext cx="631005" cy="615249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83180" y="1898388"/>
              <a:ext cx="5293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4359979" y="3580255"/>
            <a:ext cx="662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Не требуют прямого ответа.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354682" y="4625099"/>
            <a:ext cx="7020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/>
              <a:t>З</a:t>
            </a:r>
            <a:r>
              <a:rPr lang="ru-RU" sz="2400" dirty="0" smtClean="0"/>
              <a:t>адаются </a:t>
            </a:r>
            <a:r>
              <a:rPr lang="ru-RU" sz="2400" dirty="0"/>
              <a:t>с целью акцентировать внимание учащихся или получить их </a:t>
            </a:r>
            <a:r>
              <a:rPr lang="ru-RU" sz="2400" dirty="0" smtClean="0"/>
              <a:t>поддержку.</a:t>
            </a:r>
            <a:endParaRPr lang="ru-RU" sz="2400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5300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Риторические 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7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 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по характеру постановки вопроса</a:t>
            </a:r>
          </a:p>
          <a:p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</a:rPr>
              <a:t>Н.И.Запрудский</a:t>
            </a:r>
            <a:r>
              <a:rPr lang="ru-RU" sz="2400" dirty="0" smtClean="0">
                <a:solidFill>
                  <a:srgbClr val="000099"/>
                </a:solidFill>
              </a:rPr>
              <a:t>)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 rot="18195350" flipH="1">
            <a:off x="5652044" y="2809308"/>
            <a:ext cx="1205899" cy="123906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7656" y="2755375"/>
            <a:ext cx="106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2520017" y="3265237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 понимание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4894917" y="4878580"/>
            <a:ext cx="2720152" cy="6840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 уточнение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 flipH="1">
            <a:off x="7909845" y="3259334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 развитие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81764" y="2724282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" name="Группа 1"/>
          <p:cNvGrpSpPr/>
          <p:nvPr/>
        </p:nvGrpSpPr>
        <p:grpSpPr>
          <a:xfrm>
            <a:off x="3530599" y="4054160"/>
            <a:ext cx="612000" cy="612000"/>
            <a:chOff x="3530599" y="4054160"/>
            <a:chExt cx="612000" cy="612000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3545771" y="4119149"/>
              <a:ext cx="531839" cy="562184"/>
            </a:xfrm>
            <a:prstGeom prst="cub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58941" y="4054160"/>
              <a:ext cx="483658" cy="5966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487875" y="4814342"/>
            <a:ext cx="626041" cy="663575"/>
            <a:chOff x="3487875" y="4814342"/>
            <a:chExt cx="626041" cy="663575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3493053" y="4935080"/>
              <a:ext cx="537659" cy="548016"/>
            </a:xfrm>
            <a:prstGeom prst="cube">
              <a:avLst/>
            </a:prstGeom>
            <a:solidFill>
              <a:srgbClr val="80008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42447" y="4814342"/>
              <a:ext cx="471469" cy="6031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269338" y="4086226"/>
            <a:ext cx="686313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Правильно ли я вас понял…?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44465" y="4914050"/>
            <a:ext cx="70150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</a:t>
            </a:r>
            <a:r>
              <a:rPr lang="ru-RU" sz="2400" dirty="0"/>
              <a:t>лучше понять то, о </a:t>
            </a:r>
            <a:r>
              <a:rPr lang="ru-RU" sz="2400" dirty="0" smtClean="0"/>
              <a:t>чём </a:t>
            </a:r>
            <a:r>
              <a:rPr lang="ru-RU" sz="2400" dirty="0"/>
              <a:t>говорит </a:t>
            </a:r>
            <a:r>
              <a:rPr lang="ru-RU" sz="2400" dirty="0" smtClean="0"/>
              <a:t>выступающий.</a:t>
            </a:r>
            <a:endParaRPr lang="ru-RU" sz="2400" b="1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321452" y="3102819"/>
            <a:ext cx="8090426" cy="3626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Вопросы на понимание</a:t>
            </a: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 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по характеру постановки вопроса</a:t>
            </a:r>
          </a:p>
          <a:p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</a:rPr>
              <a:t>Н.И.Запрудский</a:t>
            </a:r>
            <a:r>
              <a:rPr lang="ru-RU" sz="2400" dirty="0" smtClean="0">
                <a:solidFill>
                  <a:srgbClr val="000099"/>
                </a:solidFill>
              </a:rPr>
              <a:t>)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0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81764" y="2724282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Куб 21"/>
          <p:cNvSpPr/>
          <p:nvPr/>
        </p:nvSpPr>
        <p:spPr>
          <a:xfrm rot="18195350" flipH="1">
            <a:off x="3545771" y="3382549"/>
            <a:ext cx="531839" cy="56218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58941" y="3317560"/>
            <a:ext cx="483658" cy="5966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5" name="Куб 24"/>
          <p:cNvSpPr/>
          <p:nvPr/>
        </p:nvSpPr>
        <p:spPr>
          <a:xfrm rot="18195350" flipH="1">
            <a:off x="3569253" y="4414380"/>
            <a:ext cx="537659" cy="548016"/>
          </a:xfrm>
          <a:prstGeom prst="cube">
            <a:avLst/>
          </a:prstGeom>
          <a:solidFill>
            <a:srgbClr val="80008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8647" y="4293642"/>
            <a:ext cx="471469" cy="6031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172861" y="3357434"/>
            <a:ext cx="7233753" cy="921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То есть, вы хотите сказать, что …?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Затем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следует просьба уточнить тот или иной фрагмент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выступления.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285901" y="4402094"/>
            <a:ext cx="7073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</a:t>
            </a:r>
            <a:r>
              <a:rPr lang="ru-RU" sz="2400" dirty="0"/>
              <a:t>: </a:t>
            </a:r>
            <a:r>
              <a:rPr lang="ru-RU" sz="2400" dirty="0" smtClean="0"/>
              <a:t>предоставление возможностей </a:t>
            </a:r>
            <a:r>
              <a:rPr lang="ru-RU" sz="2400" dirty="0"/>
              <a:t>для обратной </a:t>
            </a:r>
            <a:r>
              <a:rPr lang="ru-RU" sz="2400" dirty="0" smtClean="0"/>
              <a:t>связи.</a:t>
            </a:r>
            <a:endParaRPr lang="ru-RU" sz="2400" b="1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269064" y="2824483"/>
            <a:ext cx="8090426" cy="3626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Вопросы на уточнение</a:t>
            </a: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 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по характеру постановки вопроса</a:t>
            </a:r>
          </a:p>
          <a:p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</a:rPr>
              <a:t>Н.И.Запрудский</a:t>
            </a:r>
            <a:r>
              <a:rPr lang="ru-RU" sz="2400" dirty="0" smtClean="0">
                <a:solidFill>
                  <a:srgbClr val="000099"/>
                </a:solidFill>
              </a:rPr>
              <a:t>)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3" name="Куб 12"/>
          <p:cNvSpPr/>
          <p:nvPr/>
        </p:nvSpPr>
        <p:spPr>
          <a:xfrm rot="18195350" flipH="1">
            <a:off x="3616377" y="5230445"/>
            <a:ext cx="537659" cy="548016"/>
          </a:xfrm>
          <a:prstGeom prst="cub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65771" y="5109707"/>
            <a:ext cx="471469" cy="6031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4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33025" y="5218159"/>
            <a:ext cx="7073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получение </a:t>
            </a:r>
            <a:r>
              <a:rPr lang="ru-RU" sz="2400" dirty="0"/>
              <a:t>информации, отсутствующей в сообщении, но подразумевающейся.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482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6" grpId="0"/>
      <p:bldP spid="33" grpId="0"/>
      <p:bldP spid="34" grpId="0"/>
      <p:bldP spid="13" grpId="0" animBg="1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08938" y="1506773"/>
            <a:ext cx="7262649" cy="442106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i="1" dirty="0" smtClean="0">
                <a:latin typeface="Bookman Old Style" panose="02050604050505020204" pitchFamily="18" charset="0"/>
              </a:rPr>
              <a:t>       Умение </a:t>
            </a:r>
            <a:r>
              <a:rPr lang="ru-RU" sz="1800" i="1" dirty="0">
                <a:latin typeface="Bookman Old Style" panose="02050604050505020204" pitchFamily="18" charset="0"/>
              </a:rPr>
              <a:t>ставить разумные вопросы есть уже важный и необходимый признак ума или проницательности. Если вопрос сам по себе бессмыслен и требует бесполезных ответов, то, кроме стыда для вопрошающего, он имеет иногда еще тот недостаток, что побуждает неосмотрительного слушателя к нелепым ответам и создает смешное зрелище: один (по выражению древних) доит козла, а другой держит под ним </a:t>
            </a:r>
            <a:r>
              <a:rPr lang="ru-RU" sz="1800" i="1" dirty="0" smtClean="0">
                <a:latin typeface="Bookman Old Style" panose="02050604050505020204" pitchFamily="18" charset="0"/>
              </a:rPr>
              <a:t>решето.</a:t>
            </a:r>
          </a:p>
          <a:p>
            <a:pPr marL="0" indent="0">
              <a:buNone/>
            </a:pPr>
            <a:r>
              <a:rPr lang="ru-RU" sz="1800" i="1" dirty="0" smtClean="0">
                <a:latin typeface="Bookman Old Style" panose="02050604050505020204" pitchFamily="18" charset="0"/>
              </a:rPr>
              <a:t>                                                                                     </a:t>
            </a:r>
            <a:r>
              <a:rPr lang="ru-RU" sz="1800" i="1" dirty="0" err="1" smtClean="0">
                <a:latin typeface="Bookman Old Style" panose="02050604050505020204" pitchFamily="18" charset="0"/>
              </a:rPr>
              <a:t>И.Кант</a:t>
            </a:r>
            <a:endParaRPr lang="ru-RU" sz="1800" b="1" i="1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 descr="Kant Portrai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"/>
          <a:stretch/>
        </p:blipFill>
        <p:spPr bwMode="auto">
          <a:xfrm>
            <a:off x="1246557" y="1261242"/>
            <a:ext cx="2968093" cy="40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9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81764" y="2724282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" name="Группа 1"/>
          <p:cNvGrpSpPr/>
          <p:nvPr/>
        </p:nvGrpSpPr>
        <p:grpSpPr>
          <a:xfrm>
            <a:off x="3530599" y="3787460"/>
            <a:ext cx="612000" cy="612000"/>
            <a:chOff x="3530599" y="3787460"/>
            <a:chExt cx="612000" cy="612000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3545771" y="3852449"/>
              <a:ext cx="531839" cy="562184"/>
            </a:xfrm>
            <a:prstGeom prst="cub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658941" y="3787460"/>
              <a:ext cx="483658" cy="5966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487875" y="4814342"/>
            <a:ext cx="626041" cy="663575"/>
            <a:chOff x="3487875" y="4814342"/>
            <a:chExt cx="626041" cy="663575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3493053" y="4935080"/>
              <a:ext cx="537659" cy="548016"/>
            </a:xfrm>
            <a:prstGeom prst="cube">
              <a:avLst/>
            </a:prstGeom>
            <a:solidFill>
              <a:srgbClr val="80008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42447" y="4814342"/>
              <a:ext cx="471469" cy="60316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269338" y="3819526"/>
            <a:ext cx="68631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Можно ли вашу мысль или ваш рассказ развить следующим образом…?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44465" y="4914050"/>
            <a:ext cx="7015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Слушатель даёт </a:t>
            </a:r>
            <a:r>
              <a:rPr lang="ru-RU" sz="2400" dirty="0"/>
              <a:t>свою интерпретацию развития событий, логики рассказа и т.п.</a:t>
            </a:r>
            <a:endParaRPr lang="ru-RU" sz="2400" b="1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321452" y="3102819"/>
            <a:ext cx="8090426" cy="3626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Вопросы на развитие</a:t>
            </a: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 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по характеру постановки вопроса</a:t>
            </a:r>
          </a:p>
          <a:p>
            <a:r>
              <a:rPr lang="ru-RU" sz="2400" dirty="0">
                <a:solidFill>
                  <a:srgbClr val="000099"/>
                </a:solidFill>
              </a:rPr>
              <a:t>(</a:t>
            </a:r>
            <a:r>
              <a:rPr lang="ru-RU" sz="2400" dirty="0" err="1" smtClean="0">
                <a:solidFill>
                  <a:srgbClr val="000099"/>
                </a:solidFill>
              </a:rPr>
              <a:t>Н.И.Запрудский</a:t>
            </a:r>
            <a:r>
              <a:rPr lang="ru-RU" sz="2400" dirty="0" smtClean="0">
                <a:solidFill>
                  <a:srgbClr val="000099"/>
                </a:solidFill>
              </a:rPr>
              <a:t>)</a:t>
            </a:r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4401657" y="3806667"/>
              <a:ext cx="1405414" cy="5070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Педагогу </a:t>
            </a:r>
            <a:r>
              <a:rPr lang="ru-RU" sz="2400" dirty="0"/>
              <a:t>следует занимать позицию </a:t>
            </a:r>
            <a:r>
              <a:rPr lang="ru-RU" sz="2400" dirty="0" smtClean="0"/>
              <a:t>партнера. </a:t>
            </a:r>
          </a:p>
          <a:p>
            <a:r>
              <a:rPr lang="ru-RU" sz="2400" dirty="0" smtClean="0"/>
              <a:t>Успех </a:t>
            </a:r>
            <a:r>
              <a:rPr lang="ru-RU" sz="2400" dirty="0"/>
              <a:t>его деятельности зависит от того, насколько хорошо он умеет общаться с </a:t>
            </a:r>
            <a:r>
              <a:rPr lang="ru-RU" sz="2400" dirty="0" smtClean="0"/>
              <a:t>детьми.</a:t>
            </a:r>
          </a:p>
          <a:p>
            <a:r>
              <a:rPr lang="ru-RU" sz="2400" dirty="0" smtClean="0"/>
              <a:t>Готов </a:t>
            </a:r>
            <a:r>
              <a:rPr lang="ru-RU" sz="2400" dirty="0"/>
              <a:t>ли </a:t>
            </a:r>
            <a:r>
              <a:rPr lang="ru-RU" sz="2400" dirty="0" smtClean="0"/>
              <a:t>обращаться </a:t>
            </a:r>
            <a:r>
              <a:rPr lang="ru-RU" sz="2400" dirty="0"/>
              <a:t>к ним не только с вопросами по учебному материалу, но 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вопросами о том, как этот материал ими изучается.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904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Чётко </a:t>
            </a:r>
            <a:r>
              <a:rPr lang="ru-RU" sz="2400" dirty="0"/>
              <a:t>определяйте цель формулируемых вопросов. </a:t>
            </a:r>
            <a:endParaRPr lang="ru-RU" sz="2400" dirty="0" smtClean="0"/>
          </a:p>
          <a:p>
            <a:r>
              <a:rPr lang="ru-RU" sz="2400" dirty="0" smtClean="0"/>
              <a:t>Именно </a:t>
            </a:r>
            <a:r>
              <a:rPr lang="ru-RU" sz="2400" dirty="0"/>
              <a:t>целевая установка поможет при выборе вопросов, которые будут ставиться перед детьми.</a:t>
            </a:r>
            <a:endParaRPr lang="ru-RU" sz="24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17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401657" y="3806667"/>
              <a:ext cx="1405414" cy="50700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22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26" name="Заголовок 5"/>
          <p:cNvSpPr txBox="1">
            <a:spLocks/>
          </p:cNvSpPr>
          <p:nvPr/>
        </p:nvSpPr>
        <p:spPr>
          <a:xfrm>
            <a:off x="7596254" y="16515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3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Используйте </a:t>
            </a:r>
            <a:r>
              <a:rPr lang="ru-RU" sz="2400" dirty="0"/>
              <a:t>открытые </a:t>
            </a:r>
            <a:r>
              <a:rPr lang="ru-RU" sz="2400" dirty="0" smtClean="0"/>
              <a:t>вопросы.</a:t>
            </a:r>
          </a:p>
          <a:p>
            <a:r>
              <a:rPr lang="ru-RU" sz="2400" dirty="0" smtClean="0"/>
              <a:t>Используйте </a:t>
            </a:r>
            <a:r>
              <a:rPr lang="ru-RU" sz="2400" dirty="0"/>
              <a:t>«</a:t>
            </a:r>
            <a:r>
              <a:rPr lang="ru-RU" sz="2400" dirty="0" smtClean="0"/>
              <a:t>вопросы </a:t>
            </a:r>
            <a:r>
              <a:rPr lang="ru-RU" sz="2400" dirty="0"/>
              <a:t>Коломбо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>(«</a:t>
            </a:r>
            <a:r>
              <a:rPr lang="ru-RU" sz="2400" dirty="0"/>
              <a:t>Да, кстати, интересно</a:t>
            </a:r>
            <a:r>
              <a:rPr lang="ru-RU" sz="2400" dirty="0" smtClean="0"/>
              <a:t>…»).</a:t>
            </a:r>
          </a:p>
          <a:p>
            <a:r>
              <a:rPr lang="ru-RU" sz="2400" dirty="0" smtClean="0"/>
              <a:t>Преподаватель </a:t>
            </a:r>
            <a:r>
              <a:rPr lang="ru-RU" sz="2400" dirty="0"/>
              <a:t>в форме вопроса делится своим затруднением в присутствии детей.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Уходите от </a:t>
            </a:r>
            <a:r>
              <a:rPr lang="ru-RU" sz="2400" dirty="0"/>
              <a:t>постановки </a:t>
            </a:r>
            <a:r>
              <a:rPr lang="ru-RU" sz="2400" dirty="0" smtClean="0"/>
              <a:t>вопросов типа: </a:t>
            </a:r>
            <a:r>
              <a:rPr lang="ru-RU" sz="2400" dirty="0"/>
              <a:t>«Что называется электрическим током</a:t>
            </a:r>
            <a:r>
              <a:rPr lang="ru-RU" sz="2400" dirty="0" smtClean="0"/>
              <a:t>?»</a:t>
            </a:r>
          </a:p>
          <a:p>
            <a:r>
              <a:rPr lang="ru-RU" sz="2400" dirty="0" smtClean="0"/>
              <a:t>Лучше </a:t>
            </a:r>
            <a:r>
              <a:rPr lang="ru-RU" sz="2400" dirty="0"/>
              <a:t>спросить: «Как ты понимаешь это явление – электрический ток?». </a:t>
            </a:r>
            <a:endParaRPr lang="ru-RU" sz="2400" dirty="0" smtClean="0"/>
          </a:p>
          <a:p>
            <a:r>
              <a:rPr lang="ru-RU" sz="2400" dirty="0"/>
              <a:t>У</a:t>
            </a:r>
            <a:r>
              <a:rPr lang="ru-RU" sz="2400" dirty="0" smtClean="0"/>
              <a:t>чащемуся </a:t>
            </a:r>
            <a:r>
              <a:rPr lang="ru-RU" sz="2400" dirty="0"/>
              <a:t>становится понятно, что для учителя главным является не электрический ток, а </a:t>
            </a:r>
            <a:r>
              <a:rPr lang="ru-RU" sz="2400" dirty="0" smtClean="0"/>
              <a:t>он сам, его понимание </a:t>
            </a:r>
            <a:r>
              <a:rPr lang="ru-RU" sz="2400" dirty="0"/>
              <a:t>этого явления.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5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5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</a:t>
            </a:r>
            <a:r>
              <a:rPr lang="ru-RU" sz="2400" dirty="0" smtClean="0"/>
              <a:t>ормулируйте </a:t>
            </a:r>
            <a:r>
              <a:rPr lang="ru-RU" sz="2400" dirty="0"/>
              <a:t>вопросы не только к учебному материалу, но и к другим составляющим урока: целям, формам, методам и средствам обучения, деятельности учащихся и учителя, результату и способам его контроля и оценки.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Предлагайте </a:t>
            </a:r>
            <a:r>
              <a:rPr lang="ru-RU" sz="2400" dirty="0" smtClean="0"/>
              <a:t>детям </a:t>
            </a:r>
            <a:r>
              <a:rPr lang="ru-RU" sz="2400" dirty="0"/>
              <a:t>отвечать на вопросы в парах, что позволяет стимулировать познавательную активность учащихся, развивать их коммуникативные способности.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22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7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 ребят должно быть время на обдумывание вопроса, что позволит прийти к верному ответу либо к интересной версии ответа.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64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Вызывайте </a:t>
            </a:r>
            <a:r>
              <a:rPr lang="ru-RU" sz="2400" dirty="0"/>
              <a:t>для ответа не только самых успешных учащихся.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9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Корректно реагируйте на ответы детей, даже если они ошибочны. </a:t>
            </a:r>
            <a:endParaRPr lang="ru-RU" sz="2400" dirty="0" smtClean="0"/>
          </a:p>
          <a:p>
            <a:r>
              <a:rPr lang="ru-RU" sz="2400" dirty="0" smtClean="0"/>
              <a:t>Ситуацию</a:t>
            </a:r>
            <a:r>
              <a:rPr lang="ru-RU" sz="2400" dirty="0"/>
              <a:t>, когда учащийся не может ответить на вопрос, педагогу следует считать нормальной. </a:t>
            </a:r>
            <a:endParaRPr lang="ru-RU" sz="2400" dirty="0" smtClean="0"/>
          </a:p>
          <a:p>
            <a:r>
              <a:rPr lang="ru-RU" sz="2400" dirty="0" smtClean="0"/>
              <a:t>Факт </a:t>
            </a:r>
            <a:r>
              <a:rPr lang="ru-RU" sz="2400" dirty="0"/>
              <a:t>затруднения следует воспринимать как обычный: мы все постоянно сталкиваемся с затруднениями, но для того и учимся, чтобы их преодолевать.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342687" y="1215258"/>
            <a:ext cx="6732428" cy="4500510"/>
            <a:chOff x="2760179" y="1304861"/>
            <a:chExt cx="6732428" cy="4500510"/>
          </a:xfrm>
        </p:grpSpPr>
        <p:pic>
          <p:nvPicPr>
            <p:cNvPr id="4100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Куб 17"/>
            <p:cNvSpPr/>
            <p:nvPr/>
          </p:nvSpPr>
          <p:spPr>
            <a:xfrm rot="235563">
              <a:off x="5746800" y="3059629"/>
              <a:ext cx="856112" cy="842242"/>
            </a:xfrm>
            <a:prstGeom prst="cube">
              <a:avLst/>
            </a:prstGeom>
            <a:solidFill>
              <a:srgbClr val="FFFF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462125" y="3807365"/>
              <a:ext cx="1289815" cy="46173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  <p:pic>
          <p:nvPicPr>
            <p:cNvPr id="4102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8"/>
            <a:srcRect b="42448"/>
            <a:stretch/>
          </p:blipFill>
          <p:spPr>
            <a:xfrm rot="20969693">
              <a:off x="6311286" y="2830549"/>
              <a:ext cx="1961661" cy="1433726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/>
            <a:srcRect b="38005"/>
            <a:stretch/>
          </p:blipFill>
          <p:spPr>
            <a:xfrm rot="20991094">
              <a:off x="5658940" y="2118985"/>
              <a:ext cx="1859155" cy="130533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10"/>
            <a:srcRect b="39934"/>
            <a:stretch/>
          </p:blipFill>
          <p:spPr>
            <a:xfrm>
              <a:off x="7043765" y="2262248"/>
              <a:ext cx="1550815" cy="1216138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6236340" y="1119726"/>
            <a:ext cx="5641326" cy="1362075"/>
            <a:chOff x="6373594" y="988970"/>
            <a:chExt cx="5641326" cy="136207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73594" y="988970"/>
              <a:ext cx="1390650" cy="1362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9" name="Заголовок 3"/>
            <p:cNvSpPr txBox="1">
              <a:spLocks/>
            </p:cNvSpPr>
            <p:nvPr/>
          </p:nvSpPr>
          <p:spPr>
            <a:xfrm>
              <a:off x="7212369" y="1348813"/>
              <a:ext cx="4802551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chemeClr val="tx1"/>
                  </a:solidFill>
                </a:rPr>
                <a:t>- инструмент познавательной деятельности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875332" y="2247131"/>
            <a:ext cx="4002334" cy="2106825"/>
            <a:chOff x="7875332" y="2247131"/>
            <a:chExt cx="4002334" cy="210682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75332" y="2247131"/>
              <a:ext cx="1390650" cy="136207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Заголовок 3"/>
            <p:cNvSpPr txBox="1">
              <a:spLocks/>
            </p:cNvSpPr>
            <p:nvPr/>
          </p:nvSpPr>
          <p:spPr>
            <a:xfrm>
              <a:off x="8840429" y="2569741"/>
              <a:ext cx="2819400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rgbClr val="000099"/>
                  </a:solidFill>
                </a:rPr>
                <a:t>- </a:t>
              </a:r>
              <a:r>
                <a:rPr lang="ru-RU" sz="2800" dirty="0" smtClean="0">
                  <a:solidFill>
                    <a:schemeClr val="tx1"/>
                  </a:solidFill>
                </a:rPr>
                <a:t>взаимодействие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  <p:sp>
          <p:nvSpPr>
            <p:cNvPr id="27" name="Заголовок 3"/>
            <p:cNvSpPr txBox="1">
              <a:spLocks/>
            </p:cNvSpPr>
            <p:nvPr/>
          </p:nvSpPr>
          <p:spPr>
            <a:xfrm>
              <a:off x="9265982" y="2986993"/>
              <a:ext cx="1826766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chemeClr val="tx1"/>
                  </a:solidFill>
                </a:rPr>
                <a:t>субъектов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  <p:sp>
          <p:nvSpPr>
            <p:cNvPr id="28" name="Заголовок 3"/>
            <p:cNvSpPr txBox="1">
              <a:spLocks/>
            </p:cNvSpPr>
            <p:nvPr/>
          </p:nvSpPr>
          <p:spPr>
            <a:xfrm>
              <a:off x="8711206" y="3534516"/>
              <a:ext cx="3166460" cy="819440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2500" lnSpcReduction="10000"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ru-RU" sz="2800" dirty="0" smtClean="0">
                  <a:solidFill>
                    <a:schemeClr val="tx1"/>
                  </a:solidFill>
                </a:rPr>
                <a:t>образовательного процесса</a:t>
              </a:r>
              <a:endParaRPr lang="ru-RU" sz="2800" b="1" dirty="0">
                <a:ln/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68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10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58256" y="2923585"/>
            <a:ext cx="5684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Проводите целенаправленную работу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обучению правильно задавать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вопросы</a:t>
            </a:r>
            <a:r>
              <a:rPr lang="ru-RU" sz="2400" dirty="0"/>
              <a:t>.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Правила </a:t>
            </a:r>
            <a:r>
              <a:rPr lang="ru-RU" sz="4000" dirty="0">
                <a:solidFill>
                  <a:srgbClr val="000099"/>
                </a:solidFill>
              </a:rPr>
              <a:t>постановки вопросов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6059488" y="1718879"/>
            <a:ext cx="5372101" cy="3551622"/>
            <a:chOff x="2760179" y="1304861"/>
            <a:chExt cx="6732428" cy="4500510"/>
          </a:xfrm>
        </p:grpSpPr>
        <p:pic>
          <p:nvPicPr>
            <p:cNvPr id="29" name="Picture 4" descr="http://s017.radikal.ru/i400/1110/48/89805dd764e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3354" y="1304861"/>
              <a:ext cx="4478599" cy="3434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8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63"/>
            <a:stretch/>
          </p:blipFill>
          <p:spPr bwMode="auto">
            <a:xfrm>
              <a:off x="2760179" y="1691395"/>
              <a:ext cx="3126350" cy="4013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5628"/>
            <a:stretch/>
          </p:blipFill>
          <p:spPr bwMode="auto">
            <a:xfrm>
              <a:off x="7773798" y="2977284"/>
              <a:ext cx="1718809" cy="2828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>
              <a:off x="4495095" y="3807365"/>
              <a:ext cx="1223876" cy="1484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442" y="4217626"/>
              <a:ext cx="428597" cy="42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075" y="4690361"/>
              <a:ext cx="487329" cy="52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Правая фигурная скобка 9"/>
            <p:cNvSpPr/>
            <p:nvPr/>
          </p:nvSpPr>
          <p:spPr>
            <a:xfrm>
              <a:off x="5127405" y="4217626"/>
              <a:ext cx="142870" cy="1000469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165549" y="4217626"/>
              <a:ext cx="64152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</p:grpSp>
      <p:sp>
        <p:nvSpPr>
          <p:cNvPr id="44" name="Заголовок 5"/>
          <p:cNvSpPr txBox="1">
            <a:spLocks/>
          </p:cNvSpPr>
          <p:nvPr/>
        </p:nvSpPr>
        <p:spPr>
          <a:xfrm>
            <a:off x="7443854" y="1499133"/>
            <a:ext cx="3300346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Правило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80793" y="3038688"/>
            <a:ext cx="56842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Формулировка вопроса </a:t>
            </a:r>
            <a:r>
              <a:rPr lang="ru-RU" sz="2400" dirty="0"/>
              <a:t>— это тот навык, которому следует учить, поскольку большинство людей привыкло задавать довольно примитивные вопросы, требующие при ответе на них лишь небольшого напряжения памяти. 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69296" y="3693204"/>
            <a:ext cx="11214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Bookman Old Style" panose="02050604050505020204" pitchFamily="18" charset="0"/>
              </a:rPr>
              <a:t>Задача</a:t>
            </a:r>
            <a:endParaRPr lang="ru-RU" sz="2000" b="0" i="1" cap="none" spc="0" dirty="0">
              <a:ln w="0"/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Методы развития умений 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формулировать вопросы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 rot="18195350" flipH="1">
            <a:off x="5652044" y="2809308"/>
            <a:ext cx="1205899" cy="123906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7656" y="2755375"/>
            <a:ext cx="106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1574521" y="2844108"/>
            <a:ext cx="3096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вопросительные слова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2452499" y="4272783"/>
            <a:ext cx="3168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«толстый» и «</a:t>
            </a:r>
            <a:r>
              <a:rPr lang="ru-RU" sz="2400" smtClean="0">
                <a:solidFill>
                  <a:schemeClr val="tx1"/>
                </a:solidFill>
              </a:rPr>
              <a:t>тонкий» вопросы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 flipH="1">
            <a:off x="7743878" y="2844108"/>
            <a:ext cx="3096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6</a:t>
            </a:r>
            <a:r>
              <a:rPr lang="en-US" sz="2400" dirty="0" smtClean="0">
                <a:solidFill>
                  <a:schemeClr val="tx1"/>
                </a:solidFill>
              </a:rPr>
              <a:t> W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 flipH="1">
            <a:off x="7103710" y="4272783"/>
            <a:ext cx="31680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ромашка вопросов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529610" y="1142821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Стратегия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«Вопросительные слова»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0793" y="3038688"/>
            <a:ext cx="56842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</a:t>
            </a:r>
            <a:r>
              <a:rPr lang="ru-RU" sz="2400" dirty="0" smtClean="0"/>
              <a:t>тратегия </a:t>
            </a:r>
            <a:r>
              <a:rPr lang="ru-RU" sz="2400" dirty="0"/>
              <a:t>используется тогда, когда учащиеся уже имеют некоторые сведения по теме и ориентируются в ряде базовых понятий, связанных с изучаемым материалом.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Вопросительные слова» помогают им создать так называемое «поле интереса».</a:t>
            </a: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20767"/>
              </p:ext>
            </p:extLst>
          </p:nvPr>
        </p:nvGraphicFramePr>
        <p:xfrm>
          <a:off x="6465002" y="1437890"/>
          <a:ext cx="4636586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293"/>
                <a:gridCol w="231829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Вопросительные слова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Основные понятия темы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Как?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Где?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Почему?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Куда?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Откуда?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Ветер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Атмосфера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Шкала Бофорта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Скорость ветра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Флюгер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1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«толстый» и «тонкий» вопросы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0793" y="3038688"/>
            <a:ext cx="56842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«Тонкие» вопросы </a:t>
            </a:r>
            <a:r>
              <a:rPr lang="ru-RU" sz="2400" dirty="0" smtClean="0"/>
              <a:t>- короткий ответ.</a:t>
            </a:r>
          </a:p>
          <a:p>
            <a:r>
              <a:rPr lang="ru-RU" sz="2400" dirty="0" smtClean="0"/>
              <a:t>«</a:t>
            </a:r>
            <a:r>
              <a:rPr lang="ru-RU" sz="2400" dirty="0"/>
              <a:t>Толстые» вопросы </a:t>
            </a:r>
            <a:r>
              <a:rPr lang="ru-RU" sz="2400" dirty="0" smtClean="0"/>
              <a:t>– обстоятельные ответы.</a:t>
            </a:r>
          </a:p>
          <a:p>
            <a:r>
              <a:rPr lang="ru-RU" sz="2400" dirty="0" smtClean="0"/>
              <a:t>Использование: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/>
              <a:t>организация </a:t>
            </a:r>
            <a:r>
              <a:rPr lang="ru-RU" sz="2400" dirty="0" err="1" smtClean="0"/>
              <a:t>взаимоопроса</a:t>
            </a:r>
            <a:r>
              <a:rPr lang="ru-RU" sz="2400" dirty="0" smtClean="0"/>
              <a:t>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начало </a:t>
            </a:r>
            <a:r>
              <a:rPr lang="ru-RU" sz="2400" dirty="0"/>
              <a:t>беседы по изучаемой </a:t>
            </a:r>
            <a:r>
              <a:rPr lang="ru-RU" sz="2400" dirty="0" smtClean="0"/>
              <a:t>теме;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определения </a:t>
            </a:r>
            <a:r>
              <a:rPr lang="ru-RU" sz="2400" dirty="0"/>
              <a:t>вопросов, оставшихся без ответа после изучения темы. </a:t>
            </a: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86415"/>
              </p:ext>
            </p:extLst>
          </p:nvPr>
        </p:nvGraphicFramePr>
        <p:xfrm>
          <a:off x="6465002" y="1437890"/>
          <a:ext cx="4636586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208"/>
                <a:gridCol w="25633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Тонкие вопросы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Толстые вопросы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Кто?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Где?</a:t>
                      </a:r>
                    </a:p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Когда?</a:t>
                      </a:r>
                    </a:p>
                    <a:p>
                      <a:endParaRPr lang="ru-RU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Объясните, почему…?</a:t>
                      </a:r>
                      <a:b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В чём различие…?</a:t>
                      </a:r>
                      <a:b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Как</a:t>
                      </a:r>
                      <a:r>
                        <a:rPr lang="ru-RU" baseline="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вы считаете?</a:t>
                      </a:r>
                      <a:endParaRPr lang="ru-RU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46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 smtClean="0">
                <a:solidFill>
                  <a:srgbClr val="000099"/>
                </a:solidFill>
              </a:rPr>
              <a:t>«6 </a:t>
            </a:r>
            <a:r>
              <a:rPr lang="en-US" sz="4000" dirty="0" smtClean="0">
                <a:solidFill>
                  <a:srgbClr val="000099"/>
                </a:solidFill>
              </a:rPr>
              <a:t>W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84630" y="1555086"/>
            <a:ext cx="1671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Почему?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4775" y="2309728"/>
            <a:ext cx="193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Зачем?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96060" y="3040817"/>
            <a:ext cx="2042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По </a:t>
            </a:r>
            <a:r>
              <a:rPr lang="ru-RU" sz="2800" b="1" dirty="0">
                <a:solidFill>
                  <a:schemeClr val="bg1"/>
                </a:solidFill>
              </a:rPr>
              <a:t>какой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причине?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183508" y="2068830"/>
            <a:ext cx="1368000" cy="1299420"/>
            <a:chOff x="4261174" y="963770"/>
            <a:chExt cx="4796349" cy="4604857"/>
          </a:xfrm>
        </p:grpSpPr>
        <p:sp>
          <p:nvSpPr>
            <p:cNvPr id="15" name="Овал 14"/>
            <p:cNvSpPr/>
            <p:nvPr/>
          </p:nvSpPr>
          <p:spPr>
            <a:xfrm>
              <a:off x="4563210" y="963771"/>
              <a:ext cx="4494313" cy="4604856"/>
            </a:xfrm>
            <a:prstGeom prst="ellipse">
              <a:avLst/>
            </a:prstGeom>
            <a:gradFill flip="none" rotWithShape="1">
              <a:gsLst>
                <a:gs pos="0">
                  <a:srgbClr val="BC8FDD">
                    <a:tint val="66000"/>
                    <a:satMod val="160000"/>
                  </a:srgbClr>
                </a:gs>
                <a:gs pos="50000">
                  <a:srgbClr val="BC8FDD">
                    <a:tint val="44500"/>
                    <a:satMod val="160000"/>
                  </a:srgbClr>
                </a:gs>
                <a:gs pos="100000">
                  <a:srgbClr val="BC8FDD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FAD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4261174" y="963770"/>
              <a:ext cx="4494313" cy="46048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726FAD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9183510" y="2305988"/>
            <a:ext cx="162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ln w="3175" cmpd="sng">
                  <a:noFill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Why</a:t>
            </a:r>
            <a:r>
              <a:rPr lang="ru-RU" sz="4000" dirty="0">
                <a:ln w="3175" cmpd="sng">
                  <a:noFill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8538210" y="1555086"/>
            <a:ext cx="343066" cy="2439838"/>
          </a:xfrm>
          <a:custGeom>
            <a:avLst/>
            <a:gdLst>
              <a:gd name="connsiteX0" fmla="*/ 0 w 342900"/>
              <a:gd name="connsiteY0" fmla="*/ 0 h 2439838"/>
              <a:gd name="connsiteX1" fmla="*/ 171450 w 342900"/>
              <a:gd name="connsiteY1" fmla="*/ 28574 h 2439838"/>
              <a:gd name="connsiteX2" fmla="*/ 171450 w 342900"/>
              <a:gd name="connsiteY2" fmla="*/ 1191345 h 2439838"/>
              <a:gd name="connsiteX3" fmla="*/ 342900 w 342900"/>
              <a:gd name="connsiteY3" fmla="*/ 1219919 h 2439838"/>
              <a:gd name="connsiteX4" fmla="*/ 171450 w 342900"/>
              <a:gd name="connsiteY4" fmla="*/ 1248493 h 2439838"/>
              <a:gd name="connsiteX5" fmla="*/ 171450 w 342900"/>
              <a:gd name="connsiteY5" fmla="*/ 2411264 h 2439838"/>
              <a:gd name="connsiteX6" fmla="*/ 0 w 342900"/>
              <a:gd name="connsiteY6" fmla="*/ 2439838 h 2439838"/>
              <a:gd name="connsiteX7" fmla="*/ 0 w 342900"/>
              <a:gd name="connsiteY7" fmla="*/ 0 h 2439838"/>
              <a:gd name="connsiteX0" fmla="*/ 0 w 342900"/>
              <a:gd name="connsiteY0" fmla="*/ 0 h 2439838"/>
              <a:gd name="connsiteX1" fmla="*/ 171450 w 342900"/>
              <a:gd name="connsiteY1" fmla="*/ 28574 h 2439838"/>
              <a:gd name="connsiteX2" fmla="*/ 171450 w 342900"/>
              <a:gd name="connsiteY2" fmla="*/ 1191345 h 2439838"/>
              <a:gd name="connsiteX3" fmla="*/ 342900 w 342900"/>
              <a:gd name="connsiteY3" fmla="*/ 1219919 h 2439838"/>
              <a:gd name="connsiteX4" fmla="*/ 171450 w 342900"/>
              <a:gd name="connsiteY4" fmla="*/ 1248493 h 2439838"/>
              <a:gd name="connsiteX5" fmla="*/ 171450 w 342900"/>
              <a:gd name="connsiteY5" fmla="*/ 2411264 h 2439838"/>
              <a:gd name="connsiteX6" fmla="*/ 0 w 342900"/>
              <a:gd name="connsiteY6" fmla="*/ 2439838 h 2439838"/>
              <a:gd name="connsiteX0" fmla="*/ 0 w 343066"/>
              <a:gd name="connsiteY0" fmla="*/ 0 h 2439838"/>
              <a:gd name="connsiteX1" fmla="*/ 171450 w 343066"/>
              <a:gd name="connsiteY1" fmla="*/ 28574 h 2439838"/>
              <a:gd name="connsiteX2" fmla="*/ 171450 w 343066"/>
              <a:gd name="connsiteY2" fmla="*/ 1191345 h 2439838"/>
              <a:gd name="connsiteX3" fmla="*/ 342900 w 343066"/>
              <a:gd name="connsiteY3" fmla="*/ 1219919 h 2439838"/>
              <a:gd name="connsiteX4" fmla="*/ 171450 w 343066"/>
              <a:gd name="connsiteY4" fmla="*/ 1248493 h 2439838"/>
              <a:gd name="connsiteX5" fmla="*/ 171450 w 343066"/>
              <a:gd name="connsiteY5" fmla="*/ 2411264 h 2439838"/>
              <a:gd name="connsiteX6" fmla="*/ 0 w 343066"/>
              <a:gd name="connsiteY6" fmla="*/ 2439838 h 2439838"/>
              <a:gd name="connsiteX7" fmla="*/ 0 w 343066"/>
              <a:gd name="connsiteY7" fmla="*/ 0 h 2439838"/>
              <a:gd name="connsiteX0" fmla="*/ 0 w 343066"/>
              <a:gd name="connsiteY0" fmla="*/ 0 h 2439838"/>
              <a:gd name="connsiteX1" fmla="*/ 171450 w 343066"/>
              <a:gd name="connsiteY1" fmla="*/ 28574 h 2439838"/>
              <a:gd name="connsiteX2" fmla="*/ 205740 w 343066"/>
              <a:gd name="connsiteY2" fmla="*/ 1122765 h 2439838"/>
              <a:gd name="connsiteX3" fmla="*/ 342900 w 343066"/>
              <a:gd name="connsiteY3" fmla="*/ 1219919 h 2439838"/>
              <a:gd name="connsiteX4" fmla="*/ 171450 w 343066"/>
              <a:gd name="connsiteY4" fmla="*/ 1248493 h 2439838"/>
              <a:gd name="connsiteX5" fmla="*/ 171450 w 343066"/>
              <a:gd name="connsiteY5" fmla="*/ 2411264 h 2439838"/>
              <a:gd name="connsiteX6" fmla="*/ 0 w 343066"/>
              <a:gd name="connsiteY6" fmla="*/ 2439838 h 2439838"/>
              <a:gd name="connsiteX0" fmla="*/ 0 w 343066"/>
              <a:gd name="connsiteY0" fmla="*/ 0 h 2439838"/>
              <a:gd name="connsiteX1" fmla="*/ 171450 w 343066"/>
              <a:gd name="connsiteY1" fmla="*/ 28574 h 2439838"/>
              <a:gd name="connsiteX2" fmla="*/ 171450 w 343066"/>
              <a:gd name="connsiteY2" fmla="*/ 1191345 h 2439838"/>
              <a:gd name="connsiteX3" fmla="*/ 342900 w 343066"/>
              <a:gd name="connsiteY3" fmla="*/ 1219919 h 2439838"/>
              <a:gd name="connsiteX4" fmla="*/ 171450 w 343066"/>
              <a:gd name="connsiteY4" fmla="*/ 1248493 h 2439838"/>
              <a:gd name="connsiteX5" fmla="*/ 171450 w 343066"/>
              <a:gd name="connsiteY5" fmla="*/ 2411264 h 2439838"/>
              <a:gd name="connsiteX6" fmla="*/ 0 w 343066"/>
              <a:gd name="connsiteY6" fmla="*/ 2439838 h 2439838"/>
              <a:gd name="connsiteX7" fmla="*/ 0 w 343066"/>
              <a:gd name="connsiteY7" fmla="*/ 0 h 2439838"/>
              <a:gd name="connsiteX0" fmla="*/ 0 w 343066"/>
              <a:gd name="connsiteY0" fmla="*/ 0 h 2439838"/>
              <a:gd name="connsiteX1" fmla="*/ 171450 w 343066"/>
              <a:gd name="connsiteY1" fmla="*/ 28574 h 2439838"/>
              <a:gd name="connsiteX2" fmla="*/ 205740 w 343066"/>
              <a:gd name="connsiteY2" fmla="*/ 1122765 h 2439838"/>
              <a:gd name="connsiteX3" fmla="*/ 342900 w 343066"/>
              <a:gd name="connsiteY3" fmla="*/ 1219919 h 2439838"/>
              <a:gd name="connsiteX4" fmla="*/ 171450 w 343066"/>
              <a:gd name="connsiteY4" fmla="*/ 1305643 h 2439838"/>
              <a:gd name="connsiteX5" fmla="*/ 171450 w 343066"/>
              <a:gd name="connsiteY5" fmla="*/ 2411264 h 2439838"/>
              <a:gd name="connsiteX6" fmla="*/ 0 w 343066"/>
              <a:gd name="connsiteY6" fmla="*/ 2439838 h 243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066" h="2439838" stroke="0" extrusionOk="0">
                <a:moveTo>
                  <a:pt x="0" y="0"/>
                </a:moveTo>
                <a:cubicBezTo>
                  <a:pt x="94689" y="0"/>
                  <a:pt x="171450" y="12793"/>
                  <a:pt x="171450" y="28574"/>
                </a:cubicBezTo>
                <a:lnTo>
                  <a:pt x="171450" y="1191345"/>
                </a:lnTo>
                <a:cubicBezTo>
                  <a:pt x="171450" y="1207126"/>
                  <a:pt x="248211" y="1219919"/>
                  <a:pt x="342900" y="1219919"/>
                </a:cubicBezTo>
                <a:cubicBezTo>
                  <a:pt x="248211" y="1219919"/>
                  <a:pt x="171450" y="1232712"/>
                  <a:pt x="171450" y="1248493"/>
                </a:cubicBezTo>
                <a:lnTo>
                  <a:pt x="171450" y="2411264"/>
                </a:lnTo>
                <a:cubicBezTo>
                  <a:pt x="171450" y="2427045"/>
                  <a:pt x="94689" y="2439838"/>
                  <a:pt x="0" y="2439838"/>
                </a:cubicBezTo>
                <a:lnTo>
                  <a:pt x="0" y="0"/>
                </a:lnTo>
                <a:close/>
              </a:path>
              <a:path w="343066" h="2439838" fill="none">
                <a:moveTo>
                  <a:pt x="0" y="0"/>
                </a:moveTo>
                <a:cubicBezTo>
                  <a:pt x="94689" y="0"/>
                  <a:pt x="171450" y="12793"/>
                  <a:pt x="171450" y="28574"/>
                </a:cubicBezTo>
                <a:cubicBezTo>
                  <a:pt x="171450" y="416164"/>
                  <a:pt x="205740" y="735175"/>
                  <a:pt x="205740" y="1122765"/>
                </a:cubicBezTo>
                <a:cubicBezTo>
                  <a:pt x="205740" y="1138546"/>
                  <a:pt x="348615" y="1189439"/>
                  <a:pt x="342900" y="1219919"/>
                </a:cubicBezTo>
                <a:cubicBezTo>
                  <a:pt x="337185" y="1250399"/>
                  <a:pt x="171450" y="1289862"/>
                  <a:pt x="171450" y="1305643"/>
                </a:cubicBezTo>
                <a:lnTo>
                  <a:pt x="171450" y="2411264"/>
                </a:lnTo>
                <a:cubicBezTo>
                  <a:pt x="171450" y="2427045"/>
                  <a:pt x="94689" y="2439838"/>
                  <a:pt x="0" y="2439838"/>
                </a:cubicBezTo>
              </a:path>
            </a:pathLst>
          </a:custGeom>
          <a:ln w="381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8606" y="2880549"/>
            <a:ext cx="5539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Приём </a:t>
            </a:r>
            <a:r>
              <a:rPr lang="ru-RU" sz="2400" dirty="0"/>
              <a:t>позволяет научиться так сформулировать вопрос, чтобы определить неизвестную область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рамках </a:t>
            </a:r>
            <a:r>
              <a:rPr lang="ru-RU" sz="2400" dirty="0" smtClean="0"/>
              <a:t> уже изученной темы.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чащиеся «</a:t>
            </a:r>
            <a:r>
              <a:rPr lang="ru-RU" sz="2400" dirty="0"/>
              <a:t>заземляют» «сухую» информацию на жизненный, </a:t>
            </a:r>
            <a:r>
              <a:rPr lang="ru-RU" sz="2400" dirty="0" smtClean="0"/>
              <a:t>практический уровень</a:t>
            </a:r>
            <a:r>
              <a:rPr lang="ru-RU" sz="2400" dirty="0"/>
              <a:t>. </a:t>
            </a:r>
          </a:p>
          <a:p>
            <a:r>
              <a:rPr lang="ru-RU" sz="2400" dirty="0" smtClean="0"/>
              <a:t>В результате </a:t>
            </a:r>
            <a:r>
              <a:rPr lang="ru-RU" sz="2400" dirty="0"/>
              <a:t>«чувствуют почву под ногами», приобретают уверенность в себе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44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5" grpId="0" build="p"/>
      <p:bldP spid="6" grpId="0" uiExpand="1" build="p"/>
      <p:bldP spid="3" grpId="0"/>
      <p:bldP spid="7" grpId="0" animBg="1"/>
      <p:bldP spid="1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5" t="5628"/>
          <a:stretch/>
        </p:blipFill>
        <p:spPr bwMode="auto">
          <a:xfrm>
            <a:off x="10535584" y="3570194"/>
            <a:ext cx="1371513" cy="22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98606" y="2880549"/>
            <a:ext cx="55395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Учащиеся </a:t>
            </a:r>
            <a:r>
              <a:rPr lang="ru-RU" sz="2400" dirty="0"/>
              <a:t>всех </a:t>
            </a:r>
            <a:r>
              <a:rPr lang="ru-RU" sz="2400" dirty="0" smtClean="0"/>
              <a:t>возрастов </a:t>
            </a:r>
            <a:r>
              <a:rPr lang="ru-RU" sz="2400" dirty="0"/>
              <a:t>понимают значение всех типов вопросов, т.е. могут привести свои примеры. </a:t>
            </a:r>
            <a:endParaRPr lang="ru-RU" sz="2400" dirty="0" smtClean="0"/>
          </a:p>
          <a:p>
            <a:r>
              <a:rPr lang="ru-RU" sz="2400" dirty="0" smtClean="0"/>
              <a:t>Благодаря </a:t>
            </a:r>
            <a:r>
              <a:rPr lang="ru-RU" sz="2400" dirty="0"/>
              <a:t>такому комплексу вопросов </a:t>
            </a:r>
            <a:r>
              <a:rPr lang="ru-RU" sz="2400" dirty="0" smtClean="0"/>
              <a:t>дети </a:t>
            </a:r>
            <a:r>
              <a:rPr lang="ru-RU" sz="2400" dirty="0"/>
              <a:t>приобретают способность разбираться в ситуации и смотреть на </a:t>
            </a:r>
            <a:r>
              <a:rPr lang="ru-RU" sz="2400" dirty="0" smtClean="0"/>
              <a:t>неё </a:t>
            </a:r>
            <a:r>
              <a:rPr lang="ru-RU" sz="2400" dirty="0"/>
              <a:t>под разными углами зрения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" name="Picture 2" descr="\\Nva_video\фотобанк\clipart\ОБЩАЯ\ цвето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726" y="2777190"/>
            <a:ext cx="1586007" cy="158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710" y="2420297"/>
            <a:ext cx="1588957" cy="158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29" y="1416149"/>
            <a:ext cx="1583057" cy="158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89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8606" y="2880549"/>
            <a:ext cx="55395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Простые вопросы.</a:t>
            </a:r>
          </a:p>
          <a:p>
            <a:r>
              <a:rPr lang="ru-RU" sz="2400" dirty="0" smtClean="0"/>
              <a:t>При ответе нужно </a:t>
            </a:r>
            <a:r>
              <a:rPr lang="ru-RU" sz="2400" dirty="0"/>
              <a:t>назвать какие-то факты, вспомнить и воспроизвести определенную информацию.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Их </a:t>
            </a:r>
            <a:r>
              <a:rPr lang="ru-RU" sz="2400" dirty="0"/>
              <a:t>часто используют при традиционных формах контроля: на зачетах, в тестах, при проведении терминологических диктантов и т.д.</a:t>
            </a:r>
            <a:endParaRPr lang="ru-RU" sz="2400" dirty="0" smtClean="0"/>
          </a:p>
        </p:txBody>
      </p:sp>
      <p:pic>
        <p:nvPicPr>
          <p:cNvPr id="13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388276" y="2482838"/>
            <a:ext cx="607134" cy="590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11514">
            <a:off x="6563655" y="2410021"/>
            <a:ext cx="1739558" cy="627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2" name="Picture 2" descr="Картинки по запросу знак вопрос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36" y="2505698"/>
            <a:ext cx="326181" cy="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 rot="403299">
            <a:off x="6688788" y="2473596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простые</a:t>
            </a:r>
            <a:endParaRPr lang="ru-RU" sz="2000" dirty="0" smtClean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2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7" grpId="0" animBg="1"/>
      <p:bldP spid="2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606" y="2880549"/>
            <a:ext cx="55395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Уточняющие вопросы.</a:t>
            </a:r>
          </a:p>
          <a:p>
            <a:r>
              <a:rPr lang="ru-RU" sz="2400" dirty="0" smtClean="0"/>
              <a:t>Цель: предоставление возможностей </a:t>
            </a:r>
            <a:r>
              <a:rPr lang="ru-RU" sz="2400" dirty="0"/>
              <a:t>для обратной связи относительно того, что он только что сказал. </a:t>
            </a:r>
          </a:p>
          <a:p>
            <a:r>
              <a:rPr lang="ru-RU" sz="2400" dirty="0" smtClean="0"/>
              <a:t>Иногда </a:t>
            </a:r>
            <a:r>
              <a:rPr lang="ru-RU" sz="2400" dirty="0"/>
              <a:t>их задают с целью получения информации, отсутствующей в сообщении, но подразумевающейся. Очень важно задавать эти вопросы без негативной </a:t>
            </a:r>
            <a:r>
              <a:rPr lang="ru-RU" sz="2400" dirty="0" smtClean="0"/>
              <a:t>мимики.</a:t>
            </a:r>
          </a:p>
        </p:txBody>
      </p:sp>
      <p:pic>
        <p:nvPicPr>
          <p:cNvPr id="11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8388276" y="2482838"/>
            <a:ext cx="607134" cy="590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11514">
            <a:off x="6563655" y="2410021"/>
            <a:ext cx="1739558" cy="627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Картинки по запросу знак вопрос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36" y="2505698"/>
            <a:ext cx="326181" cy="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 rot="3227948">
            <a:off x="7132029" y="1526857"/>
            <a:ext cx="1612849" cy="627903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403299">
            <a:off x="6688788" y="2473596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простые</a:t>
            </a:r>
            <a:endParaRPr lang="ru-RU" sz="2000" dirty="0" smtClean="0"/>
          </a:p>
        </p:txBody>
      </p:sp>
      <p:sp>
        <p:nvSpPr>
          <p:cNvPr id="24" name="Прямоугольник 23"/>
          <p:cNvSpPr/>
          <p:nvPr/>
        </p:nvSpPr>
        <p:spPr>
          <a:xfrm rot="3101726">
            <a:off x="6954992" y="1614411"/>
            <a:ext cx="2031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уточняющие</a:t>
            </a:r>
            <a:endParaRPr lang="ru-RU" sz="2000" dirty="0" smtClean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1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animBg="1"/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606" y="2880549"/>
            <a:ext cx="55395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Интерпретационные</a:t>
            </a:r>
            <a:br>
              <a:rPr lang="ru-RU" sz="2400" b="1" dirty="0" smtClean="0"/>
            </a:br>
            <a:r>
              <a:rPr lang="ru-RU" sz="2400" b="1" dirty="0" smtClean="0"/>
              <a:t>(объясняющие</a:t>
            </a:r>
            <a:r>
              <a:rPr lang="ru-RU" sz="2400" b="1" dirty="0"/>
              <a:t>) вопросы.</a:t>
            </a:r>
            <a:endParaRPr lang="ru-RU" sz="2400" b="1" dirty="0" smtClean="0"/>
          </a:p>
          <a:p>
            <a:pPr lvl="0"/>
            <a:r>
              <a:rPr lang="ru-RU" sz="2400" dirty="0"/>
              <a:t>Д</a:t>
            </a:r>
            <a:r>
              <a:rPr lang="ru-RU" sz="2400" dirty="0" smtClean="0"/>
              <a:t>анный </a:t>
            </a:r>
            <a:r>
              <a:rPr lang="ru-RU" sz="2400" dirty="0"/>
              <a:t>тип вопроса «срабатывает» тогда, когда в ответе присутствует элемент </a:t>
            </a:r>
            <a:r>
              <a:rPr lang="ru-RU" sz="2400" dirty="0" smtClean="0"/>
              <a:t>самостоятельности.</a:t>
            </a:r>
          </a:p>
        </p:txBody>
      </p:sp>
      <p:pic>
        <p:nvPicPr>
          <p:cNvPr id="14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388276" y="2482838"/>
            <a:ext cx="607134" cy="590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11514">
            <a:off x="6563655" y="2410021"/>
            <a:ext cx="1739558" cy="627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Картинки по запросу знак вопрос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36" y="2505698"/>
            <a:ext cx="326181" cy="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 rot="3227948">
            <a:off x="7132029" y="1526857"/>
            <a:ext cx="1612849" cy="627903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 rot="18688002">
            <a:off x="8651229" y="1545405"/>
            <a:ext cx="1735431" cy="658715"/>
          </a:xfrm>
          <a:prstGeom prst="ellipse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403299">
            <a:off x="6688788" y="2473596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простые</a:t>
            </a:r>
            <a:endParaRPr lang="ru-RU" sz="2000" dirty="0" smtClean="0"/>
          </a:p>
        </p:txBody>
      </p:sp>
      <p:sp>
        <p:nvSpPr>
          <p:cNvPr id="26" name="Прямоугольник 25"/>
          <p:cNvSpPr/>
          <p:nvPr/>
        </p:nvSpPr>
        <p:spPr>
          <a:xfrm rot="3101726">
            <a:off x="6954992" y="1614411"/>
            <a:ext cx="2031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уточняющие</a:t>
            </a:r>
            <a:endParaRPr lang="ru-RU" sz="2000" dirty="0" smtClean="0"/>
          </a:p>
        </p:txBody>
      </p:sp>
      <p:sp>
        <p:nvSpPr>
          <p:cNvPr id="27" name="Прямоугольник 26"/>
          <p:cNvSpPr/>
          <p:nvPr/>
        </p:nvSpPr>
        <p:spPr>
          <a:xfrm rot="18800448">
            <a:off x="8485202" y="1644347"/>
            <a:ext cx="1973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объясняющие</a:t>
            </a:r>
            <a:endParaRPr lang="ru-RU" sz="2000" dirty="0" smtClean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29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1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4508938" y="1506773"/>
            <a:ext cx="7262649" cy="356052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1800" i="1" dirty="0" smtClean="0">
                <a:latin typeface="Bookman Old Style" panose="02050604050505020204" pitchFamily="18" charset="0"/>
              </a:rPr>
              <a:t>       </a:t>
            </a:r>
            <a:r>
              <a:rPr lang="ru-RU" i="1" dirty="0" smtClean="0">
                <a:latin typeface="Bookman Old Style" panose="02050604050505020204" pitchFamily="18" charset="0"/>
              </a:rPr>
              <a:t>Вопрос </a:t>
            </a:r>
            <a:r>
              <a:rPr lang="ru-RU" i="1" dirty="0">
                <a:latin typeface="Bookman Old Style" panose="02050604050505020204" pitchFamily="18" charset="0"/>
              </a:rPr>
              <a:t>есть психическое отображение </a:t>
            </a:r>
            <a:r>
              <a:rPr lang="ru-RU" i="1" dirty="0" err="1">
                <a:latin typeface="Bookman Old Style" panose="02050604050505020204" pitchFamily="18" charset="0"/>
              </a:rPr>
              <a:t>нераскрытости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непредставленности</a:t>
            </a:r>
            <a:r>
              <a:rPr lang="ru-RU" i="1" dirty="0">
                <a:latin typeface="Bookman Old Style" panose="02050604050505020204" pitchFamily="18" charset="0"/>
              </a:rPr>
              <a:t> тех предметных отношений, на выяснение которых направлен весь последующий мыслительный </a:t>
            </a:r>
            <a:r>
              <a:rPr lang="ru-RU" i="1" dirty="0" smtClean="0">
                <a:latin typeface="Bookman Old Style" panose="02050604050505020204" pitchFamily="18" charset="0"/>
              </a:rPr>
              <a:t>процесс. </a:t>
            </a:r>
            <a:br>
              <a:rPr lang="ru-RU" i="1" dirty="0" smtClean="0">
                <a:latin typeface="Bookman Old Style" panose="02050604050505020204" pitchFamily="18" charset="0"/>
              </a:rPr>
            </a:br>
            <a:r>
              <a:rPr lang="ru-RU" i="1" dirty="0" smtClean="0">
                <a:latin typeface="Bookman Old Style" panose="02050604050505020204" pitchFamily="18" charset="0"/>
              </a:rPr>
              <a:t>                                                  Л.М</a:t>
            </a:r>
            <a:r>
              <a:rPr lang="ru-RU" i="1" dirty="0">
                <a:latin typeface="Bookman Old Style" panose="02050604050505020204" pitchFamily="18" charset="0"/>
              </a:rPr>
              <a:t>. </a:t>
            </a:r>
            <a:r>
              <a:rPr lang="ru-RU" i="1" dirty="0" err="1" smtClean="0">
                <a:latin typeface="Bookman Old Style" panose="02050604050505020204" pitchFamily="18" charset="0"/>
              </a:rPr>
              <a:t>Веккер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23" y="1506773"/>
            <a:ext cx="3376952" cy="33319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9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8388276" y="2482838"/>
            <a:ext cx="607134" cy="590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11514">
            <a:off x="6563655" y="2410021"/>
            <a:ext cx="1739558" cy="627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знак вопрос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36" y="2505698"/>
            <a:ext cx="326181" cy="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 rot="3227948">
            <a:off x="7132029" y="1526857"/>
            <a:ext cx="1612849" cy="627903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606" y="2880549"/>
            <a:ext cx="553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Творческие вопросы.</a:t>
            </a:r>
            <a:endParaRPr lang="ru-RU" sz="2400" b="1" dirty="0"/>
          </a:p>
          <a:p>
            <a:r>
              <a:rPr lang="ru-RU" sz="2400" dirty="0" smtClean="0"/>
              <a:t>Есть </a:t>
            </a:r>
            <a:r>
              <a:rPr lang="ru-RU" sz="2400" dirty="0"/>
              <a:t>частица «бы», элементы условности, предположения, </a:t>
            </a:r>
            <a:r>
              <a:rPr lang="ru-RU" sz="2400" dirty="0" smtClean="0"/>
              <a:t>прогноза.</a:t>
            </a:r>
          </a:p>
        </p:txBody>
      </p:sp>
      <p:sp>
        <p:nvSpPr>
          <p:cNvPr id="11" name="Овал 10"/>
          <p:cNvSpPr/>
          <p:nvPr/>
        </p:nvSpPr>
        <p:spPr>
          <a:xfrm rot="18688002">
            <a:off x="8651229" y="1545405"/>
            <a:ext cx="1735431" cy="658715"/>
          </a:xfrm>
          <a:prstGeom prst="ellipse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59730" y="2482838"/>
            <a:ext cx="1754250" cy="627903"/>
          </a:xfrm>
          <a:prstGeom prst="ellipse">
            <a:avLst/>
          </a:prstGeom>
          <a:solidFill>
            <a:srgbClr val="BC8F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403299">
            <a:off x="6688788" y="2473596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простые</a:t>
            </a:r>
            <a:endParaRPr lang="ru-RU" sz="2000" dirty="0" smtClean="0"/>
          </a:p>
        </p:txBody>
      </p:sp>
      <p:sp>
        <p:nvSpPr>
          <p:cNvPr id="19" name="Прямоугольник 18"/>
          <p:cNvSpPr/>
          <p:nvPr/>
        </p:nvSpPr>
        <p:spPr>
          <a:xfrm rot="3101726">
            <a:off x="6954992" y="1614411"/>
            <a:ext cx="2031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уточняющие</a:t>
            </a:r>
            <a:endParaRPr lang="ru-RU" sz="2000" dirty="0" smtClean="0"/>
          </a:p>
        </p:txBody>
      </p:sp>
      <p:sp>
        <p:nvSpPr>
          <p:cNvPr id="20" name="Прямоугольник 19"/>
          <p:cNvSpPr/>
          <p:nvPr/>
        </p:nvSpPr>
        <p:spPr>
          <a:xfrm rot="18800448">
            <a:off x="8485202" y="1644347"/>
            <a:ext cx="1973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объясняющие</a:t>
            </a:r>
            <a:endParaRPr lang="ru-RU" sz="20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9432913" y="2587390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творческие</a:t>
            </a:r>
            <a:endParaRPr lang="ru-RU" sz="2000" dirty="0" smtClean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7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animBg="1"/>
      <p:bldP spid="2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8388276" y="2482838"/>
            <a:ext cx="607134" cy="590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11514">
            <a:off x="6563655" y="2410021"/>
            <a:ext cx="1739558" cy="627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знак вопрос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36" y="2505698"/>
            <a:ext cx="326181" cy="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 rot="3227948">
            <a:off x="7132029" y="1526857"/>
            <a:ext cx="1612849" cy="627903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606" y="2880549"/>
            <a:ext cx="5539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Оценочные вопросы.</a:t>
            </a:r>
            <a:endParaRPr lang="ru-RU" sz="2400" b="1" dirty="0"/>
          </a:p>
          <a:p>
            <a:r>
              <a:rPr lang="ru-RU" sz="2400" dirty="0" smtClean="0"/>
              <a:t>Направлены </a:t>
            </a:r>
            <a:r>
              <a:rPr lang="ru-RU" sz="2400" dirty="0"/>
              <a:t>на выяснение критериев оценки тех или иных событий, явлений, </a:t>
            </a:r>
            <a:r>
              <a:rPr lang="ru-RU" sz="2400" dirty="0" smtClean="0"/>
              <a:t>фактов.</a:t>
            </a:r>
          </a:p>
        </p:txBody>
      </p:sp>
      <p:sp>
        <p:nvSpPr>
          <p:cNvPr id="11" name="Овал 10"/>
          <p:cNvSpPr/>
          <p:nvPr/>
        </p:nvSpPr>
        <p:spPr>
          <a:xfrm rot="18688002">
            <a:off x="8651229" y="1545405"/>
            <a:ext cx="1735431" cy="658715"/>
          </a:xfrm>
          <a:prstGeom prst="ellipse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59730" y="2482838"/>
            <a:ext cx="1754250" cy="627903"/>
          </a:xfrm>
          <a:prstGeom prst="ellipse">
            <a:avLst/>
          </a:prstGeom>
          <a:solidFill>
            <a:srgbClr val="BC8F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825745">
            <a:off x="8671030" y="3468680"/>
            <a:ext cx="1641016" cy="627903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403299">
            <a:off x="6688788" y="2473596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простые</a:t>
            </a:r>
            <a:endParaRPr lang="ru-RU" sz="2000" dirty="0" smtClean="0"/>
          </a:p>
        </p:txBody>
      </p:sp>
      <p:sp>
        <p:nvSpPr>
          <p:cNvPr id="19" name="Прямоугольник 18"/>
          <p:cNvSpPr/>
          <p:nvPr/>
        </p:nvSpPr>
        <p:spPr>
          <a:xfrm rot="3101726">
            <a:off x="6954992" y="1614411"/>
            <a:ext cx="2031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уточняющие</a:t>
            </a:r>
            <a:endParaRPr lang="ru-RU" sz="2000" dirty="0" smtClean="0"/>
          </a:p>
        </p:txBody>
      </p:sp>
      <p:sp>
        <p:nvSpPr>
          <p:cNvPr id="20" name="Прямоугольник 19"/>
          <p:cNvSpPr/>
          <p:nvPr/>
        </p:nvSpPr>
        <p:spPr>
          <a:xfrm rot="18800448">
            <a:off x="8485202" y="1644347"/>
            <a:ext cx="1973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объясняющие</a:t>
            </a:r>
            <a:endParaRPr lang="ru-RU" sz="20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9432913" y="2587390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творческие</a:t>
            </a:r>
            <a:endParaRPr lang="ru-RU" sz="2000" dirty="0" smtClean="0"/>
          </a:p>
        </p:txBody>
      </p:sp>
      <p:sp>
        <p:nvSpPr>
          <p:cNvPr id="22" name="Прямоугольник 21"/>
          <p:cNvSpPr/>
          <p:nvPr/>
        </p:nvSpPr>
        <p:spPr>
          <a:xfrm rot="2693868">
            <a:off x="8814064" y="3611132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оценочные</a:t>
            </a:r>
            <a:endParaRPr lang="ru-RU" sz="2000" dirty="0" smtClean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 animBg="1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Заголовок 5"/>
          <p:cNvSpPr txBox="1">
            <a:spLocks/>
          </p:cNvSpPr>
          <p:nvPr/>
        </p:nvSpPr>
        <p:spPr>
          <a:xfrm>
            <a:off x="615184" y="965189"/>
            <a:ext cx="5529878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Приём</a:t>
            </a:r>
          </a:p>
          <a:p>
            <a:r>
              <a:rPr lang="ru-RU" sz="4000" dirty="0">
                <a:solidFill>
                  <a:srgbClr val="000099"/>
                </a:solidFill>
              </a:rPr>
              <a:t>«Ромашка вопросов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16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063" y="875764"/>
            <a:ext cx="5286526" cy="400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8388276" y="2482838"/>
            <a:ext cx="607134" cy="59013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211514">
            <a:off x="6563655" y="2410021"/>
            <a:ext cx="1739558" cy="627903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знак вопроса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436" y="2505698"/>
            <a:ext cx="326181" cy="5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 rot="3227948">
            <a:off x="7132029" y="1526857"/>
            <a:ext cx="1612849" cy="627903"/>
          </a:xfrm>
          <a:prstGeom prst="ellipse">
            <a:avLst/>
          </a:prstGeom>
          <a:solidFill>
            <a:srgbClr val="FF66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8606" y="2880549"/>
            <a:ext cx="55395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Практические вопросы.</a:t>
            </a:r>
            <a:endParaRPr lang="ru-RU" sz="2400" b="1" dirty="0"/>
          </a:p>
          <a:p>
            <a:r>
              <a:rPr lang="ru-RU" sz="2400" dirty="0" smtClean="0"/>
              <a:t>Вопрос </a:t>
            </a:r>
            <a:r>
              <a:rPr lang="ru-RU" sz="2400" dirty="0"/>
              <a:t>направлен на установление взаимосвязи между теорией и </a:t>
            </a:r>
            <a:r>
              <a:rPr lang="ru-RU" sz="2400" dirty="0" smtClean="0"/>
              <a:t>практикой.</a:t>
            </a:r>
          </a:p>
        </p:txBody>
      </p:sp>
      <p:sp>
        <p:nvSpPr>
          <p:cNvPr id="11" name="Овал 10"/>
          <p:cNvSpPr/>
          <p:nvPr/>
        </p:nvSpPr>
        <p:spPr>
          <a:xfrm rot="18688002">
            <a:off x="8651229" y="1545405"/>
            <a:ext cx="1735431" cy="658715"/>
          </a:xfrm>
          <a:prstGeom prst="ellipse">
            <a:avLst/>
          </a:prstGeom>
          <a:solidFill>
            <a:srgbClr val="66FF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59730" y="2482838"/>
            <a:ext cx="1754250" cy="627903"/>
          </a:xfrm>
          <a:prstGeom prst="ellipse">
            <a:avLst/>
          </a:prstGeom>
          <a:solidFill>
            <a:srgbClr val="BC8FD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rot="2825745">
            <a:off x="8671030" y="3468680"/>
            <a:ext cx="1641016" cy="627903"/>
          </a:xfrm>
          <a:prstGeom prst="ellipse">
            <a:avLst/>
          </a:prstGeom>
          <a:solidFill>
            <a:srgbClr val="FF99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rot="18679287" flipH="1">
            <a:off x="7117945" y="3524915"/>
            <a:ext cx="1641016" cy="627903"/>
          </a:xfrm>
          <a:prstGeom prst="ellipse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403299">
            <a:off x="6688788" y="2473596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простые</a:t>
            </a:r>
            <a:endParaRPr lang="ru-RU" sz="2000" dirty="0" smtClean="0"/>
          </a:p>
        </p:txBody>
      </p:sp>
      <p:sp>
        <p:nvSpPr>
          <p:cNvPr id="19" name="Прямоугольник 18"/>
          <p:cNvSpPr/>
          <p:nvPr/>
        </p:nvSpPr>
        <p:spPr>
          <a:xfrm rot="3101726">
            <a:off x="6954992" y="1614411"/>
            <a:ext cx="2031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уточняющие</a:t>
            </a:r>
            <a:endParaRPr lang="ru-RU" sz="2000" dirty="0" smtClean="0"/>
          </a:p>
        </p:txBody>
      </p:sp>
      <p:sp>
        <p:nvSpPr>
          <p:cNvPr id="20" name="Прямоугольник 19"/>
          <p:cNvSpPr/>
          <p:nvPr/>
        </p:nvSpPr>
        <p:spPr>
          <a:xfrm rot="18800448">
            <a:off x="8485202" y="1644347"/>
            <a:ext cx="1973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объясняющие</a:t>
            </a:r>
            <a:endParaRPr lang="ru-RU" sz="2000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9432913" y="2587390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творческие</a:t>
            </a:r>
            <a:endParaRPr lang="ru-RU" sz="2000" dirty="0" smtClean="0"/>
          </a:p>
        </p:txBody>
      </p:sp>
      <p:sp>
        <p:nvSpPr>
          <p:cNvPr id="22" name="Прямоугольник 21"/>
          <p:cNvSpPr/>
          <p:nvPr/>
        </p:nvSpPr>
        <p:spPr>
          <a:xfrm rot="2693868">
            <a:off x="8814064" y="3611132"/>
            <a:ext cx="15270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оценочные</a:t>
            </a:r>
            <a:endParaRPr lang="ru-RU" sz="2000" dirty="0" smtClean="0"/>
          </a:p>
        </p:txBody>
      </p:sp>
      <p:sp>
        <p:nvSpPr>
          <p:cNvPr id="23" name="Прямоугольник 22"/>
          <p:cNvSpPr/>
          <p:nvPr/>
        </p:nvSpPr>
        <p:spPr>
          <a:xfrm rot="18582650">
            <a:off x="7024864" y="3626462"/>
            <a:ext cx="1774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практические</a:t>
            </a:r>
            <a:endParaRPr lang="ru-RU" sz="2000" dirty="0" smtClean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96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animBg="1"/>
      <p:bldP spid="2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04805" y="2231701"/>
            <a:ext cx="5783376" cy="224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n/>
                <a:solidFill>
                  <a:srgbClr val="0000CC"/>
                </a:solidFill>
              </a:rPr>
              <a:t>Для чего учитель задаёт вопрос?</a:t>
            </a:r>
            <a:endParaRPr lang="ru-RU" sz="4000" b="1" dirty="0">
              <a:ln/>
              <a:solidFill>
                <a:srgbClr val="0000CC"/>
              </a:solidFill>
            </a:endParaRPr>
          </a:p>
        </p:txBody>
      </p:sp>
      <p:pic>
        <p:nvPicPr>
          <p:cNvPr id="5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92" y="1070547"/>
            <a:ext cx="5194888" cy="39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1814">
            <a:off x="9245867" y="2470234"/>
            <a:ext cx="1164624" cy="1140693"/>
          </a:xfrm>
          <a:prstGeom prst="ellipse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3"/>
          <a:stretch/>
        </p:blipFill>
        <p:spPr bwMode="auto">
          <a:xfrm flipH="1">
            <a:off x="9326165" y="2088107"/>
            <a:ext cx="2926080" cy="36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9486243" y="3980459"/>
            <a:ext cx="1189548" cy="1405672"/>
            <a:chOff x="9117943" y="3941306"/>
            <a:chExt cx="1189548" cy="1405672"/>
          </a:xfrm>
        </p:grpSpPr>
        <p:pic>
          <p:nvPicPr>
            <p:cNvPr id="8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 flipH="1">
              <a:off x="9117943" y="3981429"/>
              <a:ext cx="1145477" cy="136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755" y="4388097"/>
              <a:ext cx="401141" cy="39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418" y="4816825"/>
              <a:ext cx="456111" cy="48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авая фигурная скобка 9"/>
            <p:cNvSpPr/>
            <p:nvPr/>
          </p:nvSpPr>
          <p:spPr>
            <a:xfrm>
              <a:off x="9537897" y="4358751"/>
              <a:ext cx="133718" cy="920143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707064" y="4227138"/>
              <a:ext cx="600427" cy="8491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149418" y="3941306"/>
              <a:ext cx="112144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7" name="Заголовок 3"/>
          <p:cNvSpPr txBox="1">
            <a:spLocks/>
          </p:cNvSpPr>
          <p:nvPr/>
        </p:nvSpPr>
        <p:spPr>
          <a:xfrm rot="1333813">
            <a:off x="6456145" y="1538213"/>
            <a:ext cx="2986064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правильный ответ</a:t>
            </a:r>
            <a:endParaRPr lang="ru-RU" sz="2400" b="1" dirty="0">
              <a:ln/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6314141" y="2549075"/>
            <a:ext cx="2986064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пересмотр точки зрения</a:t>
            </a:r>
            <a:endParaRPr lang="ru-RU" sz="2400" b="1" dirty="0">
              <a:ln/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 rot="20175771">
            <a:off x="6397256" y="3595688"/>
            <a:ext cx="2986064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обратить внимание на то, что упустил</a:t>
            </a:r>
            <a:endParaRPr lang="ru-RU" sz="28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04805" y="2231701"/>
            <a:ext cx="5783376" cy="224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n/>
                <a:solidFill>
                  <a:srgbClr val="0000CC"/>
                </a:solidFill>
              </a:rPr>
              <a:t>Что </a:t>
            </a:r>
            <a:r>
              <a:rPr lang="ru-RU" sz="4000" b="1" dirty="0">
                <a:ln/>
                <a:solidFill>
                  <a:srgbClr val="0000CC"/>
                </a:solidFill>
              </a:rPr>
              <a:t>делает плохой вопрос? </a:t>
            </a:r>
          </a:p>
        </p:txBody>
      </p:sp>
      <p:pic>
        <p:nvPicPr>
          <p:cNvPr id="5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92" y="1070547"/>
            <a:ext cx="5194888" cy="39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1814">
            <a:off x="9245867" y="2470234"/>
            <a:ext cx="1164624" cy="1140693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6" name="Picture 18" descr="Похожее изображени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63"/>
          <a:stretch/>
        </p:blipFill>
        <p:spPr bwMode="auto">
          <a:xfrm flipH="1">
            <a:off x="9326165" y="2088107"/>
            <a:ext cx="2926080" cy="369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9486243" y="3980459"/>
            <a:ext cx="1189548" cy="1405672"/>
            <a:chOff x="9117943" y="3941306"/>
            <a:chExt cx="1189548" cy="1405672"/>
          </a:xfrm>
        </p:grpSpPr>
        <p:pic>
          <p:nvPicPr>
            <p:cNvPr id="8" name="Picture 2" descr="Картинки по запросу лист в клетку 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9" t="25344" r="15643" b="3859"/>
            <a:stretch/>
          </p:blipFill>
          <p:spPr bwMode="auto">
            <a:xfrm flipH="1">
              <a:off x="9117943" y="3981429"/>
              <a:ext cx="1145477" cy="13655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Картинки по запросу яблоко рисунок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755" y="4388097"/>
              <a:ext cx="401141" cy="39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Картинки по запросу вишня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418" y="4816825"/>
              <a:ext cx="456111" cy="4853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авая фигурная скобка 9"/>
            <p:cNvSpPr/>
            <p:nvPr/>
          </p:nvSpPr>
          <p:spPr>
            <a:xfrm>
              <a:off x="9537897" y="4358751"/>
              <a:ext cx="133718" cy="920143"/>
            </a:xfrm>
            <a:custGeom>
              <a:avLst/>
              <a:gdLst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7" fmla="*/ 0 w 142865"/>
                <a:gd name="connsiteY7" fmla="*/ 0 h 1000469"/>
                <a:gd name="connsiteX0" fmla="*/ 0 w 142865"/>
                <a:gd name="connsiteY0" fmla="*/ 0 h 1000469"/>
                <a:gd name="connsiteX1" fmla="*/ 71433 w 142865"/>
                <a:gd name="connsiteY1" fmla="*/ 11905 h 1000469"/>
                <a:gd name="connsiteX2" fmla="*/ 71433 w 142865"/>
                <a:gd name="connsiteY2" fmla="*/ 488330 h 1000469"/>
                <a:gd name="connsiteX3" fmla="*/ 142866 w 142865"/>
                <a:gd name="connsiteY3" fmla="*/ 500235 h 1000469"/>
                <a:gd name="connsiteX4" fmla="*/ 71433 w 142865"/>
                <a:gd name="connsiteY4" fmla="*/ 512140 h 1000469"/>
                <a:gd name="connsiteX5" fmla="*/ 71433 w 142865"/>
                <a:gd name="connsiteY5" fmla="*/ 988564 h 1000469"/>
                <a:gd name="connsiteX6" fmla="*/ 0 w 142865"/>
                <a:gd name="connsiteY6" fmla="*/ 1000469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1433 w 142884"/>
                <a:gd name="connsiteY2" fmla="*/ 48833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7" fmla="*/ 0 w 142884"/>
                <a:gd name="connsiteY7" fmla="*/ 0 h 1000469"/>
                <a:gd name="connsiteX0" fmla="*/ 0 w 142884"/>
                <a:gd name="connsiteY0" fmla="*/ 0 h 1000469"/>
                <a:gd name="connsiteX1" fmla="*/ 71433 w 142884"/>
                <a:gd name="connsiteY1" fmla="*/ 11905 h 1000469"/>
                <a:gd name="connsiteX2" fmla="*/ 79053 w 142884"/>
                <a:gd name="connsiteY2" fmla="*/ 473090 h 1000469"/>
                <a:gd name="connsiteX3" fmla="*/ 142866 w 142884"/>
                <a:gd name="connsiteY3" fmla="*/ 500235 h 1000469"/>
                <a:gd name="connsiteX4" fmla="*/ 71433 w 142884"/>
                <a:gd name="connsiteY4" fmla="*/ 512140 h 1000469"/>
                <a:gd name="connsiteX5" fmla="*/ 71433 w 142884"/>
                <a:gd name="connsiteY5" fmla="*/ 988564 h 1000469"/>
                <a:gd name="connsiteX6" fmla="*/ 0 w 142884"/>
                <a:gd name="connsiteY6" fmla="*/ 1000469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1433 w 142870"/>
                <a:gd name="connsiteY2" fmla="*/ 488330 h 1000469"/>
                <a:gd name="connsiteX3" fmla="*/ 142866 w 142870"/>
                <a:gd name="connsiteY3" fmla="*/ 500235 h 1000469"/>
                <a:gd name="connsiteX4" fmla="*/ 71433 w 142870"/>
                <a:gd name="connsiteY4" fmla="*/ 51214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  <a:gd name="connsiteX7" fmla="*/ 0 w 142870"/>
                <a:gd name="connsiteY7" fmla="*/ 0 h 1000469"/>
                <a:gd name="connsiteX0" fmla="*/ 0 w 142870"/>
                <a:gd name="connsiteY0" fmla="*/ 0 h 1000469"/>
                <a:gd name="connsiteX1" fmla="*/ 71433 w 142870"/>
                <a:gd name="connsiteY1" fmla="*/ 11905 h 1000469"/>
                <a:gd name="connsiteX2" fmla="*/ 79053 w 142870"/>
                <a:gd name="connsiteY2" fmla="*/ 473090 h 1000469"/>
                <a:gd name="connsiteX3" fmla="*/ 142866 w 142870"/>
                <a:gd name="connsiteY3" fmla="*/ 500235 h 1000469"/>
                <a:gd name="connsiteX4" fmla="*/ 75243 w 142870"/>
                <a:gd name="connsiteY4" fmla="*/ 531190 h 1000469"/>
                <a:gd name="connsiteX5" fmla="*/ 71433 w 142870"/>
                <a:gd name="connsiteY5" fmla="*/ 988564 h 1000469"/>
                <a:gd name="connsiteX6" fmla="*/ 0 w 142870"/>
                <a:gd name="connsiteY6" fmla="*/ 1000469 h 100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0" h="1000469" stroke="0" extrusionOk="0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lnTo>
                    <a:pt x="71433" y="488330"/>
                  </a:lnTo>
                  <a:cubicBezTo>
                    <a:pt x="71433" y="494905"/>
                    <a:pt x="103415" y="500235"/>
                    <a:pt x="142866" y="500235"/>
                  </a:cubicBezTo>
                  <a:cubicBezTo>
                    <a:pt x="103415" y="500235"/>
                    <a:pt x="71433" y="505565"/>
                    <a:pt x="71433" y="51214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  <a:lnTo>
                    <a:pt x="0" y="0"/>
                  </a:lnTo>
                  <a:close/>
                </a:path>
                <a:path w="142870" h="1000469" fill="none">
                  <a:moveTo>
                    <a:pt x="0" y="0"/>
                  </a:moveTo>
                  <a:cubicBezTo>
                    <a:pt x="39451" y="0"/>
                    <a:pt x="71433" y="5330"/>
                    <a:pt x="71433" y="11905"/>
                  </a:cubicBezTo>
                  <a:cubicBezTo>
                    <a:pt x="71433" y="170713"/>
                    <a:pt x="79053" y="314282"/>
                    <a:pt x="79053" y="473090"/>
                  </a:cubicBezTo>
                  <a:cubicBezTo>
                    <a:pt x="79053" y="479665"/>
                    <a:pt x="143501" y="490552"/>
                    <a:pt x="142866" y="500235"/>
                  </a:cubicBezTo>
                  <a:cubicBezTo>
                    <a:pt x="142231" y="509918"/>
                    <a:pt x="75243" y="524615"/>
                    <a:pt x="75243" y="531190"/>
                  </a:cubicBezTo>
                  <a:lnTo>
                    <a:pt x="71433" y="988564"/>
                  </a:lnTo>
                  <a:cubicBezTo>
                    <a:pt x="71433" y="995139"/>
                    <a:pt x="39451" y="1000469"/>
                    <a:pt x="0" y="1000469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9707064" y="4227138"/>
              <a:ext cx="600427" cy="8491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/>
                  <a:solidFill>
                    <a:schemeClr val="accent3"/>
                  </a:solidFill>
                  <a:effectLst/>
                  <a:latin typeface="Bookman Old Style" panose="02050604050505020204" pitchFamily="18" charset="0"/>
                </a:rPr>
                <a:t>?</a:t>
              </a:r>
              <a:endParaRPr lang="ru-RU" sz="5400" b="1" cap="none" spc="0" dirty="0">
                <a:ln/>
                <a:solidFill>
                  <a:schemeClr val="accent3"/>
                </a:solidFill>
                <a:effectLst/>
                <a:latin typeface="Bookman Old Style" panose="020506040505050202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149418" y="3941306"/>
              <a:ext cx="1121442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ru-RU" sz="2000" i="1" dirty="0" smtClean="0">
                  <a:ln w="0"/>
                  <a:latin typeface="Bookman Old Style" panose="02050604050505020204" pitchFamily="18" charset="0"/>
                </a:rPr>
                <a:t>Задача</a:t>
              </a:r>
              <a:endParaRPr lang="ru-RU" sz="2000" b="0" i="1" cap="none" spc="0" dirty="0">
                <a:ln w="0"/>
                <a:solidFill>
                  <a:schemeClr val="tx1"/>
                </a:solidFill>
                <a:latin typeface="Bookman Old Style" panose="02050604050505020204" pitchFamily="18" charset="0"/>
              </a:endParaRPr>
            </a:p>
          </p:txBody>
        </p:sp>
      </p:grpSp>
      <p:sp>
        <p:nvSpPr>
          <p:cNvPr id="17" name="Заголовок 3"/>
          <p:cNvSpPr txBox="1">
            <a:spLocks/>
          </p:cNvSpPr>
          <p:nvPr/>
        </p:nvSpPr>
        <p:spPr>
          <a:xfrm rot="1333813">
            <a:off x="6456145" y="1538213"/>
            <a:ext cx="2986064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сбивает с толку</a:t>
            </a:r>
            <a:endParaRPr lang="ru-RU" sz="2400" b="1" dirty="0">
              <a:ln/>
              <a:solidFill>
                <a:schemeClr val="bg1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6314141" y="2549075"/>
            <a:ext cx="2986064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chemeClr val="bg1"/>
                </a:solidFill>
              </a:rPr>
              <a:t>«замораживает» процесс мышления </a:t>
            </a:r>
            <a:endParaRPr lang="ru-RU" sz="2800" b="1" dirty="0">
              <a:ln/>
              <a:solidFill>
                <a:schemeClr val="bg1"/>
              </a:solidFill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 rot="20175771">
            <a:off x="6397256" y="3532188"/>
            <a:ext cx="2986064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заставляет топтаться на месте</a:t>
            </a:r>
            <a:endParaRPr lang="ru-RU" sz="2400" b="1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04805" y="2231701"/>
            <a:ext cx="5783376" cy="22409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ln/>
                <a:solidFill>
                  <a:srgbClr val="0000CC"/>
                </a:solidFill>
              </a:rPr>
              <a:t>Что отличает </a:t>
            </a:r>
            <a:r>
              <a:rPr lang="ru-RU" sz="4000" b="1" dirty="0">
                <a:ln/>
                <a:solidFill>
                  <a:srgbClr val="0000CC"/>
                </a:solidFill>
              </a:rPr>
              <a:t>плохой вопрос? </a:t>
            </a:r>
          </a:p>
        </p:txBody>
      </p:sp>
      <p:pic>
        <p:nvPicPr>
          <p:cNvPr id="5" name="Picture 4" descr="http://s017.radikal.ru/i400/1110/48/89805dd764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92" y="1070547"/>
            <a:ext cx="5194888" cy="394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1814">
            <a:off x="9245867" y="2470234"/>
            <a:ext cx="1164624" cy="1140693"/>
          </a:xfrm>
          <a:prstGeom prst="ellipse">
            <a:avLst/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Заголовок 3"/>
          <p:cNvSpPr txBox="1">
            <a:spLocks/>
          </p:cNvSpPr>
          <p:nvPr/>
        </p:nvSpPr>
        <p:spPr>
          <a:xfrm>
            <a:off x="6585856" y="2245017"/>
            <a:ext cx="2739348" cy="1591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 smtClean="0">
                <a:solidFill>
                  <a:schemeClr val="bg1"/>
                </a:solidFill>
              </a:rPr>
              <a:t>ученик должен догадаться,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что думает учитель</a:t>
            </a:r>
            <a:endParaRPr lang="ru-RU" sz="2400" b="1" dirty="0">
              <a:ln/>
              <a:solidFill>
                <a:schemeClr val="bg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7876" y="3180281"/>
            <a:ext cx="1867792" cy="284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 flipV="1">
            <a:off x="9855200" y="3368515"/>
            <a:ext cx="545434" cy="13558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8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91220" y="1316725"/>
            <a:ext cx="6104524" cy="4073915"/>
            <a:chOff x="2975020" y="2345425"/>
            <a:chExt cx="6104524" cy="4073915"/>
          </a:xfrm>
        </p:grpSpPr>
        <p:pic>
          <p:nvPicPr>
            <p:cNvPr id="7" name="Picture 3" descr="D:\Математика 2 класс\1. Десяток. Счёт с десятками до ста\урок учитель класс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25"/>
            <a:stretch/>
          </p:blipFill>
          <p:spPr bwMode="auto">
            <a:xfrm>
              <a:off x="2975020" y="2345425"/>
              <a:ext cx="6104524" cy="407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4482" y="3372850"/>
              <a:ext cx="1602587" cy="209226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969693">
              <a:off x="5851209" y="3125101"/>
              <a:ext cx="1813861" cy="230349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20991094">
              <a:off x="5186506" y="2521285"/>
              <a:ext cx="1719078" cy="1946908"/>
            </a:xfrm>
            <a:prstGeom prst="rect">
              <a:avLst/>
            </a:prstGeom>
          </p:spPr>
        </p:pic>
      </p:grpSp>
      <p:sp>
        <p:nvSpPr>
          <p:cNvPr id="11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Хороший вопрос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8256" y="2923585"/>
            <a:ext cx="4832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имеет огромный обучающий эффект, потому что позволяет остро обозначить </a:t>
            </a:r>
            <a:r>
              <a:rPr lang="ru-RU" sz="2400" dirty="0" smtClean="0"/>
              <a:t>проблему;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/>
              <a:t>я</a:t>
            </a:r>
            <a:r>
              <a:rPr lang="ru-RU" sz="2400" dirty="0" smtClean="0"/>
              <a:t>вляться </a:t>
            </a:r>
            <a:r>
              <a:rPr lang="ru-RU" sz="2400" dirty="0"/>
              <a:t>мостиком к другим вопросам, которые могут возникнуть у детей</a:t>
            </a:r>
            <a:r>
              <a:rPr lang="ru-RU" sz="2400" dirty="0" smtClean="0"/>
              <a:t>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3204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5"/>
          <p:cNvSpPr txBox="1">
            <a:spLocks/>
          </p:cNvSpPr>
          <p:nvPr/>
        </p:nvSpPr>
        <p:spPr>
          <a:xfrm>
            <a:off x="1013679" y="876570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Задавайте хорошие вопросы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8256" y="2923585"/>
            <a:ext cx="48329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моделируйте </a:t>
            </a:r>
            <a:r>
              <a:rPr lang="ru-RU" sz="2400" dirty="0"/>
              <a:t>развитие от одного вопроса к другому;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экспериментируйте с формулировками;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работайте </a:t>
            </a:r>
            <a:r>
              <a:rPr lang="ru-RU" sz="2400" dirty="0"/>
              <a:t>с интонацией;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упрощайте синтаксис.</a:t>
            </a:r>
            <a:endParaRPr lang="ru-RU" sz="2400" dirty="0"/>
          </a:p>
        </p:txBody>
      </p:sp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44" y="1092201"/>
            <a:ext cx="5329356" cy="446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52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48" y="2645011"/>
            <a:ext cx="1488991" cy="227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8256" y="3062422"/>
            <a:ext cx="495701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/>
              <a:t>Вопросы нужны для того, чтобы ориентироваться в окружающем мире, и те, кто умеют их задавать, получают гораздо больше полезной информации, чем те, кто не умеет этого делать.</a:t>
            </a: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758256" y="1198442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Для чего нужны вопросы?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 rot="19979913">
            <a:off x="7511294" y="1259179"/>
            <a:ext cx="2529500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</a:rPr>
              <a:t>ПОЧЕМУ</a:t>
            </a:r>
            <a:endParaRPr lang="ru-RU" sz="2800" b="1" dirty="0">
              <a:ln/>
              <a:solidFill>
                <a:srgbClr val="6B327A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981993" y="3198564"/>
            <a:ext cx="1831193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</a:rPr>
              <a:t>ЗАЧЕМ</a:t>
            </a:r>
            <a:endParaRPr lang="ru-RU" sz="2800" b="1" dirty="0">
              <a:ln/>
              <a:solidFill>
                <a:srgbClr val="6B327A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 rot="1247237">
            <a:off x="8041841" y="4918668"/>
            <a:ext cx="1831193" cy="8194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b="1" dirty="0" smtClean="0">
                <a:solidFill>
                  <a:srgbClr val="000099"/>
                </a:solidFill>
              </a:rPr>
              <a:t>КОГДА</a:t>
            </a:r>
            <a:endParaRPr lang="ru-RU" sz="2800" b="1" dirty="0">
              <a:ln/>
              <a:solidFill>
                <a:srgbClr val="6B327A"/>
              </a:solidFill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7111"/>
          <a:stretch/>
        </p:blipFill>
        <p:spPr bwMode="auto">
          <a:xfrm>
            <a:off x="9663747" y="875761"/>
            <a:ext cx="1699357" cy="1511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Картинки по запросу одуванчик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2" t="17989" b="5155"/>
          <a:stretch/>
        </p:blipFill>
        <p:spPr bwMode="auto">
          <a:xfrm>
            <a:off x="9685730" y="2775842"/>
            <a:ext cx="1644672" cy="145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747" y="4670774"/>
            <a:ext cx="1688637" cy="140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1814">
            <a:off x="7312239" y="2326518"/>
            <a:ext cx="1164624" cy="114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81814">
            <a:off x="7373267" y="3661797"/>
            <a:ext cx="1164624" cy="1140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78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5"/>
          <p:cNvSpPr txBox="1">
            <a:spLocks/>
          </p:cNvSpPr>
          <p:nvPr/>
        </p:nvSpPr>
        <p:spPr>
          <a:xfrm>
            <a:off x="758256" y="1198442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Для чего нужны вопросы?</a:t>
            </a:r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3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3" y="3465513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ая прямоугольная выноска 35"/>
          <p:cNvSpPr/>
          <p:nvPr/>
        </p:nvSpPr>
        <p:spPr>
          <a:xfrm flipH="1">
            <a:off x="2187600" y="3031668"/>
            <a:ext cx="2752699" cy="1902784"/>
          </a:xfrm>
          <a:custGeom>
            <a:avLst/>
            <a:gdLst>
              <a:gd name="connsiteX0" fmla="*/ 0 w 2784414"/>
              <a:gd name="connsiteY0" fmla="*/ 167220 h 1003300"/>
              <a:gd name="connsiteX1" fmla="*/ 167220 w 2784414"/>
              <a:gd name="connsiteY1" fmla="*/ 0 h 1003300"/>
              <a:gd name="connsiteX2" fmla="*/ 1624242 w 2784414"/>
              <a:gd name="connsiteY2" fmla="*/ 0 h 1003300"/>
              <a:gd name="connsiteX3" fmla="*/ 1624242 w 2784414"/>
              <a:gd name="connsiteY3" fmla="*/ 0 h 1003300"/>
              <a:gd name="connsiteX4" fmla="*/ 2320345 w 2784414"/>
              <a:gd name="connsiteY4" fmla="*/ 0 h 1003300"/>
              <a:gd name="connsiteX5" fmla="*/ 2617194 w 2784414"/>
              <a:gd name="connsiteY5" fmla="*/ 0 h 1003300"/>
              <a:gd name="connsiteX6" fmla="*/ 2784414 w 2784414"/>
              <a:gd name="connsiteY6" fmla="*/ 167220 h 1003300"/>
              <a:gd name="connsiteX7" fmla="*/ 2784414 w 2784414"/>
              <a:gd name="connsiteY7" fmla="*/ 585258 h 1003300"/>
              <a:gd name="connsiteX8" fmla="*/ 2784414 w 2784414"/>
              <a:gd name="connsiteY8" fmla="*/ 585258 h 1003300"/>
              <a:gd name="connsiteX9" fmla="*/ 2784414 w 2784414"/>
              <a:gd name="connsiteY9" fmla="*/ 836083 h 1003300"/>
              <a:gd name="connsiteX10" fmla="*/ 2784414 w 2784414"/>
              <a:gd name="connsiteY10" fmla="*/ 836080 h 1003300"/>
              <a:gd name="connsiteX11" fmla="*/ 2617194 w 2784414"/>
              <a:gd name="connsiteY11" fmla="*/ 1003300 h 1003300"/>
              <a:gd name="connsiteX12" fmla="*/ 2320345 w 2784414"/>
              <a:gd name="connsiteY12" fmla="*/ 1003300 h 1003300"/>
              <a:gd name="connsiteX13" fmla="*/ 2604597 w 2784414"/>
              <a:gd name="connsiteY13" fmla="*/ 1958171 h 1003300"/>
              <a:gd name="connsiteX14" fmla="*/ 1624242 w 2784414"/>
              <a:gd name="connsiteY14" fmla="*/ 1003300 h 1003300"/>
              <a:gd name="connsiteX15" fmla="*/ 167220 w 2784414"/>
              <a:gd name="connsiteY15" fmla="*/ 1003300 h 1003300"/>
              <a:gd name="connsiteX16" fmla="*/ 0 w 2784414"/>
              <a:gd name="connsiteY16" fmla="*/ 836080 h 1003300"/>
              <a:gd name="connsiteX17" fmla="*/ 0 w 2784414"/>
              <a:gd name="connsiteY17" fmla="*/ 836083 h 1003300"/>
              <a:gd name="connsiteX18" fmla="*/ 0 w 2784414"/>
              <a:gd name="connsiteY18" fmla="*/ 585258 h 1003300"/>
              <a:gd name="connsiteX19" fmla="*/ 0 w 2784414"/>
              <a:gd name="connsiteY19" fmla="*/ 585258 h 1003300"/>
              <a:gd name="connsiteX20" fmla="*/ 0 w 2784414"/>
              <a:gd name="connsiteY20" fmla="*/ 167220 h 1003300"/>
              <a:gd name="connsiteX0" fmla="*/ 0 w 2784414"/>
              <a:gd name="connsiteY0" fmla="*/ 167220 h 1259671"/>
              <a:gd name="connsiteX1" fmla="*/ 167220 w 2784414"/>
              <a:gd name="connsiteY1" fmla="*/ 0 h 1259671"/>
              <a:gd name="connsiteX2" fmla="*/ 1624242 w 2784414"/>
              <a:gd name="connsiteY2" fmla="*/ 0 h 1259671"/>
              <a:gd name="connsiteX3" fmla="*/ 1624242 w 2784414"/>
              <a:gd name="connsiteY3" fmla="*/ 0 h 1259671"/>
              <a:gd name="connsiteX4" fmla="*/ 2320345 w 2784414"/>
              <a:gd name="connsiteY4" fmla="*/ 0 h 1259671"/>
              <a:gd name="connsiteX5" fmla="*/ 2617194 w 2784414"/>
              <a:gd name="connsiteY5" fmla="*/ 0 h 1259671"/>
              <a:gd name="connsiteX6" fmla="*/ 2784414 w 2784414"/>
              <a:gd name="connsiteY6" fmla="*/ 167220 h 1259671"/>
              <a:gd name="connsiteX7" fmla="*/ 2784414 w 2784414"/>
              <a:gd name="connsiteY7" fmla="*/ 585258 h 1259671"/>
              <a:gd name="connsiteX8" fmla="*/ 2784414 w 2784414"/>
              <a:gd name="connsiteY8" fmla="*/ 585258 h 1259671"/>
              <a:gd name="connsiteX9" fmla="*/ 2784414 w 2784414"/>
              <a:gd name="connsiteY9" fmla="*/ 836083 h 1259671"/>
              <a:gd name="connsiteX10" fmla="*/ 2784414 w 2784414"/>
              <a:gd name="connsiteY10" fmla="*/ 836080 h 1259671"/>
              <a:gd name="connsiteX11" fmla="*/ 2617194 w 2784414"/>
              <a:gd name="connsiteY11" fmla="*/ 1003300 h 1259671"/>
              <a:gd name="connsiteX12" fmla="*/ 2320345 w 2784414"/>
              <a:gd name="connsiteY12" fmla="*/ 1003300 h 1259671"/>
              <a:gd name="connsiteX13" fmla="*/ 2718897 w 2784414"/>
              <a:gd name="connsiteY13" fmla="*/ 1259671 h 1259671"/>
              <a:gd name="connsiteX14" fmla="*/ 1624242 w 2784414"/>
              <a:gd name="connsiteY14" fmla="*/ 1003300 h 1259671"/>
              <a:gd name="connsiteX15" fmla="*/ 167220 w 2784414"/>
              <a:gd name="connsiteY15" fmla="*/ 1003300 h 1259671"/>
              <a:gd name="connsiteX16" fmla="*/ 0 w 2784414"/>
              <a:gd name="connsiteY16" fmla="*/ 836080 h 1259671"/>
              <a:gd name="connsiteX17" fmla="*/ 0 w 2784414"/>
              <a:gd name="connsiteY17" fmla="*/ 836083 h 1259671"/>
              <a:gd name="connsiteX18" fmla="*/ 0 w 2784414"/>
              <a:gd name="connsiteY18" fmla="*/ 585258 h 1259671"/>
              <a:gd name="connsiteX19" fmla="*/ 0 w 2784414"/>
              <a:gd name="connsiteY19" fmla="*/ 585258 h 1259671"/>
              <a:gd name="connsiteX20" fmla="*/ 0 w 2784414"/>
              <a:gd name="connsiteY20" fmla="*/ 167220 h 12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84414" h="1259671">
                <a:moveTo>
                  <a:pt x="0" y="167220"/>
                </a:moveTo>
                <a:cubicBezTo>
                  <a:pt x="0" y="74867"/>
                  <a:pt x="74867" y="0"/>
                  <a:pt x="167220" y="0"/>
                </a:cubicBezTo>
                <a:lnTo>
                  <a:pt x="1624242" y="0"/>
                </a:lnTo>
                <a:lnTo>
                  <a:pt x="1624242" y="0"/>
                </a:lnTo>
                <a:lnTo>
                  <a:pt x="2320345" y="0"/>
                </a:lnTo>
                <a:lnTo>
                  <a:pt x="2617194" y="0"/>
                </a:lnTo>
                <a:cubicBezTo>
                  <a:pt x="2709547" y="0"/>
                  <a:pt x="2784414" y="74867"/>
                  <a:pt x="2784414" y="167220"/>
                </a:cubicBezTo>
                <a:lnTo>
                  <a:pt x="2784414" y="585258"/>
                </a:lnTo>
                <a:lnTo>
                  <a:pt x="2784414" y="585258"/>
                </a:lnTo>
                <a:lnTo>
                  <a:pt x="2784414" y="836083"/>
                </a:lnTo>
                <a:lnTo>
                  <a:pt x="2784414" y="836080"/>
                </a:lnTo>
                <a:cubicBezTo>
                  <a:pt x="2784414" y="928433"/>
                  <a:pt x="2709547" y="1003300"/>
                  <a:pt x="2617194" y="1003300"/>
                </a:cubicBezTo>
                <a:lnTo>
                  <a:pt x="2320345" y="1003300"/>
                </a:lnTo>
                <a:lnTo>
                  <a:pt x="2718897" y="1259671"/>
                </a:lnTo>
                <a:lnTo>
                  <a:pt x="1624242" y="1003300"/>
                </a:lnTo>
                <a:lnTo>
                  <a:pt x="167220" y="1003300"/>
                </a:lnTo>
                <a:cubicBezTo>
                  <a:pt x="74867" y="1003300"/>
                  <a:pt x="0" y="928433"/>
                  <a:pt x="0" y="836080"/>
                </a:cubicBezTo>
                <a:lnTo>
                  <a:pt x="0" y="836083"/>
                </a:lnTo>
                <a:lnTo>
                  <a:pt x="0" y="585258"/>
                </a:lnTo>
                <a:lnTo>
                  <a:pt x="0" y="585258"/>
                </a:lnTo>
                <a:lnTo>
                  <a:pt x="0" y="16722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Решают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задачи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91100" y="876300"/>
            <a:ext cx="6638880" cy="53720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17651" r="18467" b="5127"/>
          <a:stretch/>
        </p:blipFill>
        <p:spPr bwMode="auto">
          <a:xfrm>
            <a:off x="5246484" y="1181099"/>
            <a:ext cx="6128112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47" name="Группа 46"/>
          <p:cNvGrpSpPr/>
          <p:nvPr/>
        </p:nvGrpSpPr>
        <p:grpSpPr>
          <a:xfrm>
            <a:off x="5474603" y="1523902"/>
            <a:ext cx="669768" cy="726113"/>
            <a:chOff x="5474603" y="1523902"/>
            <a:chExt cx="669768" cy="726113"/>
          </a:xfrm>
        </p:grpSpPr>
        <p:sp>
          <p:nvSpPr>
            <p:cNvPr id="48" name="Куб 47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474604" y="2492589"/>
            <a:ext cx="687084" cy="718253"/>
            <a:chOff x="5474604" y="2492589"/>
            <a:chExt cx="687084" cy="718253"/>
          </a:xfrm>
        </p:grpSpPr>
        <p:sp>
          <p:nvSpPr>
            <p:cNvPr id="51" name="Куб 50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632376" y="2492589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474603" y="3478637"/>
            <a:ext cx="653217" cy="731025"/>
            <a:chOff x="5474603" y="3542137"/>
            <a:chExt cx="653217" cy="731025"/>
          </a:xfrm>
        </p:grpSpPr>
        <p:sp>
          <p:nvSpPr>
            <p:cNvPr id="54" name="Куб 53"/>
            <p:cNvSpPr/>
            <p:nvPr/>
          </p:nvSpPr>
          <p:spPr>
            <a:xfrm rot="18195350" flipH="1">
              <a:off x="5466725" y="3650035"/>
              <a:ext cx="631005" cy="615250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5598508" y="3542137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487303" y="4642594"/>
            <a:ext cx="669768" cy="731025"/>
            <a:chOff x="5474603" y="4680694"/>
            <a:chExt cx="669768" cy="731025"/>
          </a:xfrm>
        </p:grpSpPr>
        <p:sp>
          <p:nvSpPr>
            <p:cNvPr id="57" name="Куб 56"/>
            <p:cNvSpPr/>
            <p:nvPr/>
          </p:nvSpPr>
          <p:spPr>
            <a:xfrm rot="18195350" flipH="1">
              <a:off x="5466725" y="4788592"/>
              <a:ext cx="631005" cy="615250"/>
            </a:xfrm>
            <a:prstGeom prst="cube">
              <a:avLst/>
            </a:prstGeom>
            <a:solidFill>
              <a:srgbClr val="00C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615059" y="4680694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6195172" y="1535362"/>
            <a:ext cx="50875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Побудить к деятельности.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279136" y="2334417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/>
              <a:t>Актуализировать потребности и сформировать мотивы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54072" y="3366281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Выяснить отношение к событиям, фактам, изучаемому материалу.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341011" y="4669489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Выяснить уровень знаний изучаемого материала.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315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9" grpId="0"/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991100" y="876300"/>
            <a:ext cx="6638880" cy="53720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17651" r="18467" b="5127"/>
          <a:stretch/>
        </p:blipFill>
        <p:spPr bwMode="auto">
          <a:xfrm>
            <a:off x="5246484" y="1181099"/>
            <a:ext cx="6128112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Заголовок 5"/>
          <p:cNvSpPr txBox="1">
            <a:spLocks/>
          </p:cNvSpPr>
          <p:nvPr/>
        </p:nvSpPr>
        <p:spPr>
          <a:xfrm>
            <a:off x="758256" y="1198442"/>
            <a:ext cx="4337105" cy="20734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Для чего нужны вопросы?</a:t>
            </a:r>
            <a:endParaRPr lang="ru-RU" sz="4000" dirty="0">
              <a:solidFill>
                <a:srgbClr val="000099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474603" y="1523902"/>
            <a:ext cx="669768" cy="726113"/>
            <a:chOff x="5474603" y="1523902"/>
            <a:chExt cx="669768" cy="726113"/>
          </a:xfrm>
        </p:grpSpPr>
        <p:sp>
          <p:nvSpPr>
            <p:cNvPr id="29" name="Куб 28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474604" y="2492589"/>
            <a:ext cx="687084" cy="718253"/>
            <a:chOff x="5474604" y="2492589"/>
            <a:chExt cx="687084" cy="718253"/>
          </a:xfrm>
        </p:grpSpPr>
        <p:sp>
          <p:nvSpPr>
            <p:cNvPr id="23" name="Куб 22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632376" y="2492589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474603" y="3478637"/>
            <a:ext cx="653217" cy="731025"/>
            <a:chOff x="5474603" y="3542137"/>
            <a:chExt cx="653217" cy="731025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66725" y="3650035"/>
              <a:ext cx="631005" cy="615250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598508" y="3542137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487303" y="4642594"/>
            <a:ext cx="669768" cy="731025"/>
            <a:chOff x="5474603" y="4680694"/>
            <a:chExt cx="669768" cy="731025"/>
          </a:xfrm>
        </p:grpSpPr>
        <p:sp>
          <p:nvSpPr>
            <p:cNvPr id="30" name="Куб 29"/>
            <p:cNvSpPr/>
            <p:nvPr/>
          </p:nvSpPr>
          <p:spPr>
            <a:xfrm rot="18195350" flipH="1">
              <a:off x="5466725" y="4788592"/>
              <a:ext cx="631005" cy="615250"/>
            </a:xfrm>
            <a:prstGeom prst="cube">
              <a:avLst/>
            </a:prstGeom>
            <a:solidFill>
              <a:srgbClr val="00CC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15059" y="4680694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pic>
        <p:nvPicPr>
          <p:cNvPr id="35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3" y="3465513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ая прямоугольная выноска 35"/>
          <p:cNvSpPr/>
          <p:nvPr/>
        </p:nvSpPr>
        <p:spPr>
          <a:xfrm flipH="1">
            <a:off x="2187600" y="3031668"/>
            <a:ext cx="2752699" cy="1902784"/>
          </a:xfrm>
          <a:custGeom>
            <a:avLst/>
            <a:gdLst>
              <a:gd name="connsiteX0" fmla="*/ 0 w 2784414"/>
              <a:gd name="connsiteY0" fmla="*/ 167220 h 1003300"/>
              <a:gd name="connsiteX1" fmla="*/ 167220 w 2784414"/>
              <a:gd name="connsiteY1" fmla="*/ 0 h 1003300"/>
              <a:gd name="connsiteX2" fmla="*/ 1624242 w 2784414"/>
              <a:gd name="connsiteY2" fmla="*/ 0 h 1003300"/>
              <a:gd name="connsiteX3" fmla="*/ 1624242 w 2784414"/>
              <a:gd name="connsiteY3" fmla="*/ 0 h 1003300"/>
              <a:gd name="connsiteX4" fmla="*/ 2320345 w 2784414"/>
              <a:gd name="connsiteY4" fmla="*/ 0 h 1003300"/>
              <a:gd name="connsiteX5" fmla="*/ 2617194 w 2784414"/>
              <a:gd name="connsiteY5" fmla="*/ 0 h 1003300"/>
              <a:gd name="connsiteX6" fmla="*/ 2784414 w 2784414"/>
              <a:gd name="connsiteY6" fmla="*/ 167220 h 1003300"/>
              <a:gd name="connsiteX7" fmla="*/ 2784414 w 2784414"/>
              <a:gd name="connsiteY7" fmla="*/ 585258 h 1003300"/>
              <a:gd name="connsiteX8" fmla="*/ 2784414 w 2784414"/>
              <a:gd name="connsiteY8" fmla="*/ 585258 h 1003300"/>
              <a:gd name="connsiteX9" fmla="*/ 2784414 w 2784414"/>
              <a:gd name="connsiteY9" fmla="*/ 836083 h 1003300"/>
              <a:gd name="connsiteX10" fmla="*/ 2784414 w 2784414"/>
              <a:gd name="connsiteY10" fmla="*/ 836080 h 1003300"/>
              <a:gd name="connsiteX11" fmla="*/ 2617194 w 2784414"/>
              <a:gd name="connsiteY11" fmla="*/ 1003300 h 1003300"/>
              <a:gd name="connsiteX12" fmla="*/ 2320345 w 2784414"/>
              <a:gd name="connsiteY12" fmla="*/ 1003300 h 1003300"/>
              <a:gd name="connsiteX13" fmla="*/ 2604597 w 2784414"/>
              <a:gd name="connsiteY13" fmla="*/ 1958171 h 1003300"/>
              <a:gd name="connsiteX14" fmla="*/ 1624242 w 2784414"/>
              <a:gd name="connsiteY14" fmla="*/ 1003300 h 1003300"/>
              <a:gd name="connsiteX15" fmla="*/ 167220 w 2784414"/>
              <a:gd name="connsiteY15" fmla="*/ 1003300 h 1003300"/>
              <a:gd name="connsiteX16" fmla="*/ 0 w 2784414"/>
              <a:gd name="connsiteY16" fmla="*/ 836080 h 1003300"/>
              <a:gd name="connsiteX17" fmla="*/ 0 w 2784414"/>
              <a:gd name="connsiteY17" fmla="*/ 836083 h 1003300"/>
              <a:gd name="connsiteX18" fmla="*/ 0 w 2784414"/>
              <a:gd name="connsiteY18" fmla="*/ 585258 h 1003300"/>
              <a:gd name="connsiteX19" fmla="*/ 0 w 2784414"/>
              <a:gd name="connsiteY19" fmla="*/ 585258 h 1003300"/>
              <a:gd name="connsiteX20" fmla="*/ 0 w 2784414"/>
              <a:gd name="connsiteY20" fmla="*/ 167220 h 1003300"/>
              <a:gd name="connsiteX0" fmla="*/ 0 w 2784414"/>
              <a:gd name="connsiteY0" fmla="*/ 167220 h 1259671"/>
              <a:gd name="connsiteX1" fmla="*/ 167220 w 2784414"/>
              <a:gd name="connsiteY1" fmla="*/ 0 h 1259671"/>
              <a:gd name="connsiteX2" fmla="*/ 1624242 w 2784414"/>
              <a:gd name="connsiteY2" fmla="*/ 0 h 1259671"/>
              <a:gd name="connsiteX3" fmla="*/ 1624242 w 2784414"/>
              <a:gd name="connsiteY3" fmla="*/ 0 h 1259671"/>
              <a:gd name="connsiteX4" fmla="*/ 2320345 w 2784414"/>
              <a:gd name="connsiteY4" fmla="*/ 0 h 1259671"/>
              <a:gd name="connsiteX5" fmla="*/ 2617194 w 2784414"/>
              <a:gd name="connsiteY5" fmla="*/ 0 h 1259671"/>
              <a:gd name="connsiteX6" fmla="*/ 2784414 w 2784414"/>
              <a:gd name="connsiteY6" fmla="*/ 167220 h 1259671"/>
              <a:gd name="connsiteX7" fmla="*/ 2784414 w 2784414"/>
              <a:gd name="connsiteY7" fmla="*/ 585258 h 1259671"/>
              <a:gd name="connsiteX8" fmla="*/ 2784414 w 2784414"/>
              <a:gd name="connsiteY8" fmla="*/ 585258 h 1259671"/>
              <a:gd name="connsiteX9" fmla="*/ 2784414 w 2784414"/>
              <a:gd name="connsiteY9" fmla="*/ 836083 h 1259671"/>
              <a:gd name="connsiteX10" fmla="*/ 2784414 w 2784414"/>
              <a:gd name="connsiteY10" fmla="*/ 836080 h 1259671"/>
              <a:gd name="connsiteX11" fmla="*/ 2617194 w 2784414"/>
              <a:gd name="connsiteY11" fmla="*/ 1003300 h 1259671"/>
              <a:gd name="connsiteX12" fmla="*/ 2320345 w 2784414"/>
              <a:gd name="connsiteY12" fmla="*/ 1003300 h 1259671"/>
              <a:gd name="connsiteX13" fmla="*/ 2718897 w 2784414"/>
              <a:gd name="connsiteY13" fmla="*/ 1259671 h 1259671"/>
              <a:gd name="connsiteX14" fmla="*/ 1624242 w 2784414"/>
              <a:gd name="connsiteY14" fmla="*/ 1003300 h 1259671"/>
              <a:gd name="connsiteX15" fmla="*/ 167220 w 2784414"/>
              <a:gd name="connsiteY15" fmla="*/ 1003300 h 1259671"/>
              <a:gd name="connsiteX16" fmla="*/ 0 w 2784414"/>
              <a:gd name="connsiteY16" fmla="*/ 836080 h 1259671"/>
              <a:gd name="connsiteX17" fmla="*/ 0 w 2784414"/>
              <a:gd name="connsiteY17" fmla="*/ 836083 h 1259671"/>
              <a:gd name="connsiteX18" fmla="*/ 0 w 2784414"/>
              <a:gd name="connsiteY18" fmla="*/ 585258 h 1259671"/>
              <a:gd name="connsiteX19" fmla="*/ 0 w 2784414"/>
              <a:gd name="connsiteY19" fmla="*/ 585258 h 1259671"/>
              <a:gd name="connsiteX20" fmla="*/ 0 w 2784414"/>
              <a:gd name="connsiteY20" fmla="*/ 167220 h 125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84414" h="1259671">
                <a:moveTo>
                  <a:pt x="0" y="167220"/>
                </a:moveTo>
                <a:cubicBezTo>
                  <a:pt x="0" y="74867"/>
                  <a:pt x="74867" y="0"/>
                  <a:pt x="167220" y="0"/>
                </a:cubicBezTo>
                <a:lnTo>
                  <a:pt x="1624242" y="0"/>
                </a:lnTo>
                <a:lnTo>
                  <a:pt x="1624242" y="0"/>
                </a:lnTo>
                <a:lnTo>
                  <a:pt x="2320345" y="0"/>
                </a:lnTo>
                <a:lnTo>
                  <a:pt x="2617194" y="0"/>
                </a:lnTo>
                <a:cubicBezTo>
                  <a:pt x="2709547" y="0"/>
                  <a:pt x="2784414" y="74867"/>
                  <a:pt x="2784414" y="167220"/>
                </a:cubicBezTo>
                <a:lnTo>
                  <a:pt x="2784414" y="585258"/>
                </a:lnTo>
                <a:lnTo>
                  <a:pt x="2784414" y="585258"/>
                </a:lnTo>
                <a:lnTo>
                  <a:pt x="2784414" y="836083"/>
                </a:lnTo>
                <a:lnTo>
                  <a:pt x="2784414" y="836080"/>
                </a:lnTo>
                <a:cubicBezTo>
                  <a:pt x="2784414" y="928433"/>
                  <a:pt x="2709547" y="1003300"/>
                  <a:pt x="2617194" y="1003300"/>
                </a:cubicBezTo>
                <a:lnTo>
                  <a:pt x="2320345" y="1003300"/>
                </a:lnTo>
                <a:lnTo>
                  <a:pt x="2718897" y="1259671"/>
                </a:lnTo>
                <a:lnTo>
                  <a:pt x="1624242" y="1003300"/>
                </a:lnTo>
                <a:lnTo>
                  <a:pt x="167220" y="1003300"/>
                </a:lnTo>
                <a:cubicBezTo>
                  <a:pt x="74867" y="1003300"/>
                  <a:pt x="0" y="928433"/>
                  <a:pt x="0" y="836080"/>
                </a:cubicBezTo>
                <a:lnTo>
                  <a:pt x="0" y="836083"/>
                </a:lnTo>
                <a:lnTo>
                  <a:pt x="0" y="585258"/>
                </a:lnTo>
                <a:lnTo>
                  <a:pt x="0" y="585258"/>
                </a:lnTo>
                <a:lnTo>
                  <a:pt x="0" y="16722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Решают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дидактические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задачи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195172" y="1535362"/>
            <a:ext cx="50875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уровень понимания.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233280" y="2440944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Помочь </a:t>
            </a:r>
            <a:r>
              <a:rPr lang="ru-RU" sz="2400" dirty="0"/>
              <a:t>в принятии решения и самоопределении в деятельности.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254072" y="3663327"/>
            <a:ext cx="5087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/>
              <a:t>П</a:t>
            </a:r>
            <a:r>
              <a:rPr lang="ru-RU" sz="2400" dirty="0" smtClean="0"/>
              <a:t>одвести </a:t>
            </a:r>
            <a:r>
              <a:rPr lang="ru-RU" sz="2400" dirty="0"/>
              <a:t>к нужному выводу.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41011" y="4669489"/>
            <a:ext cx="5087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Побудить детей </a:t>
            </a:r>
            <a:r>
              <a:rPr lang="ru-RU" sz="2400" dirty="0"/>
              <a:t>к постановке своих вопросов.</a:t>
            </a:r>
          </a:p>
        </p:txBody>
      </p:sp>
    </p:spTree>
    <p:extLst>
      <p:ext uri="{BB962C8B-B14F-4D97-AF65-F5344CB8AC3E}">
        <p14:creationId xmlns:p14="http://schemas.microsoft.com/office/powerpoint/2010/main" val="29754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 txBox="1">
            <a:spLocks/>
          </p:cNvSpPr>
          <p:nvPr/>
        </p:nvSpPr>
        <p:spPr>
          <a:xfrm>
            <a:off x="457200" y="5080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7" name="Куб 6"/>
          <p:cNvSpPr/>
          <p:nvPr/>
        </p:nvSpPr>
        <p:spPr>
          <a:xfrm rot="18195350" flipH="1">
            <a:off x="5652044" y="2809308"/>
            <a:ext cx="1205899" cy="123906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7656" y="2755375"/>
            <a:ext cx="10659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rPr>
              <a:t>?</a:t>
            </a:r>
            <a:endParaRPr lang="ru-RU" sz="7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ookman Old Style" panose="02050604050505020204" pitchFamily="18" charset="0"/>
            </a:endParaRPr>
          </a:p>
        </p:txBody>
      </p:sp>
      <p:sp useBgFill="1">
        <p:nvSpPr>
          <p:cNvPr id="4" name="Скругленный прямоугольник 3"/>
          <p:cNvSpPr/>
          <p:nvPr/>
        </p:nvSpPr>
        <p:spPr>
          <a:xfrm>
            <a:off x="634363" y="2549593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закрытые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1145742" y="3359285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открытые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>
          <a:xfrm>
            <a:off x="2088560" y="4167700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творческие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>
          <a:xfrm>
            <a:off x="4894917" y="5272280"/>
            <a:ext cx="2720152" cy="1012887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 альтернативой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ответа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2744036" y="4935730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наводящие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 flipH="1">
            <a:off x="9230645" y="2523059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основные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 flipH="1">
            <a:off x="8763448" y="3365614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второстепенные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6" name="Скругленный прямоугольник 15"/>
          <p:cNvSpPr/>
          <p:nvPr/>
        </p:nvSpPr>
        <p:spPr>
          <a:xfrm flipH="1">
            <a:off x="7949701" y="4167700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ключевые</a:t>
            </a:r>
            <a:endParaRPr lang="ru-RU" sz="2400" dirty="0">
              <a:solidFill>
                <a:schemeClr val="tx1"/>
              </a:solidFill>
            </a:endParaRPr>
          </a:p>
        </p:txBody>
      </p:sp>
      <p:sp useBgFill="1">
        <p:nvSpPr>
          <p:cNvPr id="17" name="Скругленный прямоугольник 16"/>
          <p:cNvSpPr/>
          <p:nvPr/>
        </p:nvSpPr>
        <p:spPr>
          <a:xfrm flipH="1">
            <a:off x="7391050" y="4950858"/>
            <a:ext cx="2374900" cy="67310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риторические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5"/>
          <p:cNvSpPr txBox="1">
            <a:spLocks/>
          </p:cNvSpPr>
          <p:nvPr/>
        </p:nvSpPr>
        <p:spPr>
          <a:xfrm>
            <a:off x="609600" y="660401"/>
            <a:ext cx="11214100" cy="1905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rgbClr val="000099"/>
                </a:solidFill>
              </a:rPr>
              <a:t>Классификация вопросов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72365" y="2569575"/>
            <a:ext cx="8734380" cy="3771899"/>
          </a:xfrm>
          <a:prstGeom prst="roundRect">
            <a:avLst/>
          </a:prstGeom>
          <a:gradFill flip="none" rotWithShape="1">
            <a:gsLst>
              <a:gs pos="43000">
                <a:srgbClr val="0070C0"/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Картинки по запросу лист в клетку png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" t="17651" r="5370" b="26450"/>
          <a:stretch/>
        </p:blipFill>
        <p:spPr bwMode="auto">
          <a:xfrm>
            <a:off x="3269065" y="2709717"/>
            <a:ext cx="8090426" cy="3462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21" name="Группа 20"/>
          <p:cNvGrpSpPr/>
          <p:nvPr/>
        </p:nvGrpSpPr>
        <p:grpSpPr>
          <a:xfrm>
            <a:off x="3530599" y="3304860"/>
            <a:ext cx="612000" cy="612000"/>
            <a:chOff x="5474603" y="1523902"/>
            <a:chExt cx="669768" cy="726113"/>
          </a:xfrm>
        </p:grpSpPr>
        <p:sp>
          <p:nvSpPr>
            <p:cNvPr id="22" name="Куб 21"/>
            <p:cNvSpPr/>
            <p:nvPr/>
          </p:nvSpPr>
          <p:spPr>
            <a:xfrm rot="18195350" flipH="1">
              <a:off x="5466725" y="1626888"/>
              <a:ext cx="631005" cy="615250"/>
            </a:xfrm>
            <a:prstGeom prst="cube">
              <a:avLst/>
            </a:prstGeom>
            <a:solidFill>
              <a:srgbClr val="0000FF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615059" y="1523902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87875" y="4103142"/>
            <a:ext cx="626041" cy="663575"/>
            <a:chOff x="5474604" y="2432060"/>
            <a:chExt cx="702848" cy="778782"/>
          </a:xfrm>
        </p:grpSpPr>
        <p:sp>
          <p:nvSpPr>
            <p:cNvPr id="25" name="Куб 24"/>
            <p:cNvSpPr/>
            <p:nvPr/>
          </p:nvSpPr>
          <p:spPr>
            <a:xfrm rot="18195350" flipH="1">
              <a:off x="5466726" y="2587715"/>
              <a:ext cx="631005" cy="615250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48140" y="2432060"/>
              <a:ext cx="52931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510085" y="4991418"/>
            <a:ext cx="621434" cy="665424"/>
            <a:chOff x="5449207" y="1898388"/>
            <a:chExt cx="663284" cy="794838"/>
          </a:xfrm>
        </p:grpSpPr>
        <p:sp>
          <p:nvSpPr>
            <p:cNvPr id="28" name="Куб 27"/>
            <p:cNvSpPr/>
            <p:nvPr/>
          </p:nvSpPr>
          <p:spPr>
            <a:xfrm rot="18195350" flipH="1">
              <a:off x="5441329" y="2070099"/>
              <a:ext cx="631005" cy="615249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  <a:reflection blurRad="6350" stA="50000" endA="300" endPos="55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583180" y="1898388"/>
              <a:ext cx="529311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cap="none" spc="50" dirty="0" smtClean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Bookman Old Style" panose="02050604050505020204" pitchFamily="18" charset="0"/>
                </a:rPr>
                <a:t>?</a:t>
              </a:r>
              <a:endParaRPr lang="ru-RU" sz="40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4345901" y="3304860"/>
            <a:ext cx="5087554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Даётся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однозначный </a:t>
            </a:r>
            <a:r>
              <a:rPr lang="ru-RU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97200" y="4131535"/>
            <a:ext cx="66204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Используются </a:t>
            </a:r>
            <a:r>
              <a:rPr lang="ru-RU" sz="2400" dirty="0"/>
              <a:t>для проверки знания фактического </a:t>
            </a:r>
            <a:r>
              <a:rPr lang="ru-RU" sz="2400" dirty="0" smtClean="0"/>
              <a:t>материала.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411532" y="5161876"/>
            <a:ext cx="65104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40385" algn="l"/>
              </a:tabLst>
            </a:pPr>
            <a:r>
              <a:rPr lang="ru-RU" sz="2400" dirty="0" smtClean="0"/>
              <a:t>Используют </a:t>
            </a:r>
            <a:r>
              <a:rPr lang="ru-RU" sz="2400" dirty="0"/>
              <a:t>при проведении тестов, </a:t>
            </a:r>
            <a:r>
              <a:rPr lang="ru-RU" sz="2400" dirty="0" smtClean="0"/>
              <a:t>зачётов.</a:t>
            </a:r>
            <a:endParaRPr lang="ru-RU" sz="2400" dirty="0"/>
          </a:p>
        </p:txBody>
      </p:sp>
      <p:pic>
        <p:nvPicPr>
          <p:cNvPr id="37" name="Picture 6" descr="Картинки по запросу учитель и дети 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35" y="3005830"/>
            <a:ext cx="2118249" cy="332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5"/>
          <p:cNvSpPr txBox="1">
            <a:spLocks/>
          </p:cNvSpPr>
          <p:nvPr/>
        </p:nvSpPr>
        <p:spPr>
          <a:xfrm>
            <a:off x="3192300" y="2530047"/>
            <a:ext cx="8090426" cy="93546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dirty="0" smtClean="0">
                <a:solidFill>
                  <a:schemeClr val="tx1"/>
                </a:solidFill>
              </a:rPr>
              <a:t>Закрытые вопросы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2627</TotalTime>
  <Words>1413</Words>
  <Application>Microsoft Office PowerPoint</Application>
  <PresentationFormat>Широкоэкранный</PresentationFormat>
  <Paragraphs>339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4" baseType="lpstr">
      <vt:lpstr>Arial</vt:lpstr>
      <vt:lpstr>Bookman Old Style</vt:lpstr>
      <vt:lpstr>Calibri</vt:lpstr>
      <vt:lpstr>Garamond</vt:lpstr>
      <vt:lpstr>Times New Roman</vt:lpstr>
      <vt:lpstr>Wingdings</vt:lpstr>
      <vt:lpstr>Натуральные материалы</vt:lpstr>
      <vt:lpstr>Техники управления учебной деятельностью учащихся как средство реализации ФГОС:  техника постановки вопросов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RePack by Diakov</cp:lastModifiedBy>
  <cp:revision>206</cp:revision>
  <dcterms:created xsi:type="dcterms:W3CDTF">2017-01-09T10:38:11Z</dcterms:created>
  <dcterms:modified xsi:type="dcterms:W3CDTF">2017-02-26T16:42:45Z</dcterms:modified>
</cp:coreProperties>
</file>